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8" r:id="rId2"/>
    <p:sldId id="280" r:id="rId3"/>
    <p:sldId id="296" r:id="rId4"/>
    <p:sldId id="283" r:id="rId5"/>
    <p:sldId id="278" r:id="rId6"/>
    <p:sldId id="287" r:id="rId7"/>
    <p:sldId id="285" r:id="rId8"/>
    <p:sldId id="286" r:id="rId9"/>
    <p:sldId id="263" r:id="rId10"/>
    <p:sldId id="288" r:id="rId11"/>
    <p:sldId id="275" r:id="rId12"/>
    <p:sldId id="277" r:id="rId13"/>
    <p:sldId id="289" r:id="rId14"/>
    <p:sldId id="290" r:id="rId15"/>
    <p:sldId id="291" r:id="rId16"/>
    <p:sldId id="292" r:id="rId17"/>
    <p:sldId id="293" r:id="rId18"/>
    <p:sldId id="297"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6405"/>
  </p:normalViewPr>
  <p:slideViewPr>
    <p:cSldViewPr snapToGrid="0" snapToObjects="1">
      <p:cViewPr varScale="1">
        <p:scale>
          <a:sx n="116" d="100"/>
          <a:sy n="116" d="100"/>
        </p:scale>
        <p:origin x="34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2ECD8F-C1FE-4923-83CB-EBA83D0526C3}" type="doc">
      <dgm:prSet loTypeId="urn:microsoft.com/office/officeart/2005/8/layout/vList3" loCatId="picture" qsTypeId="urn:microsoft.com/office/officeart/2005/8/quickstyle/simple1" qsCatId="simple" csTypeId="urn:microsoft.com/office/officeart/2005/8/colors/accent1_2" csCatId="accent1" phldr="1"/>
      <dgm:spPr/>
    </dgm:pt>
    <dgm:pt modelId="{C8A2F8D9-DF5D-47FC-832E-266E0B9FC5C8}">
      <dgm:prSet phldrT="[Texto]"/>
      <dgm:spPr/>
      <dgm:t>
        <a:bodyPr/>
        <a:lstStyle/>
        <a:p>
          <a:r>
            <a:rPr lang="es-ES" dirty="0"/>
            <a:t>Control de Fugas e inspección a instalaciones hidráulicas</a:t>
          </a:r>
          <a:endParaRPr lang="es-MX" dirty="0"/>
        </a:p>
      </dgm:t>
    </dgm:pt>
    <dgm:pt modelId="{64FFCD0F-07DA-404E-8E7A-4AF5A73AEC98}" type="parTrans" cxnId="{E7D19D21-39C6-4895-BB31-615E9C64DA44}">
      <dgm:prSet/>
      <dgm:spPr/>
      <dgm:t>
        <a:bodyPr/>
        <a:lstStyle/>
        <a:p>
          <a:endParaRPr lang="es-MX"/>
        </a:p>
      </dgm:t>
    </dgm:pt>
    <dgm:pt modelId="{56D30615-C5BC-4723-A3C7-68E7640D4A46}" type="sibTrans" cxnId="{E7D19D21-39C6-4895-BB31-615E9C64DA44}">
      <dgm:prSet/>
      <dgm:spPr/>
      <dgm:t>
        <a:bodyPr/>
        <a:lstStyle/>
        <a:p>
          <a:endParaRPr lang="es-MX"/>
        </a:p>
      </dgm:t>
    </dgm:pt>
    <dgm:pt modelId="{99F0B01E-885C-4DF5-A29C-97DFD6F42FF6}">
      <dgm:prSet phldrT="[Texto]"/>
      <dgm:spPr/>
      <dgm:t>
        <a:bodyPr/>
        <a:lstStyle/>
        <a:p>
          <a:r>
            <a:rPr lang="es-ES" dirty="0"/>
            <a:t>Educación Ambiental / Cultura del Agua</a:t>
          </a:r>
          <a:endParaRPr lang="es-MX" dirty="0"/>
        </a:p>
      </dgm:t>
    </dgm:pt>
    <dgm:pt modelId="{FB7B71D0-05E3-402B-87AD-CD29F3AA24E3}" type="parTrans" cxnId="{8794F77D-B2BD-427D-BF0C-80F6C384ACD5}">
      <dgm:prSet/>
      <dgm:spPr/>
      <dgm:t>
        <a:bodyPr/>
        <a:lstStyle/>
        <a:p>
          <a:endParaRPr lang="es-MX"/>
        </a:p>
      </dgm:t>
    </dgm:pt>
    <dgm:pt modelId="{BD5607FA-D743-4C5F-8727-C597ACC7441F}" type="sibTrans" cxnId="{8794F77D-B2BD-427D-BF0C-80F6C384ACD5}">
      <dgm:prSet/>
      <dgm:spPr/>
      <dgm:t>
        <a:bodyPr/>
        <a:lstStyle/>
        <a:p>
          <a:endParaRPr lang="es-MX"/>
        </a:p>
      </dgm:t>
    </dgm:pt>
    <dgm:pt modelId="{18B3C0B9-8076-402D-84AA-7D162FF0F028}">
      <dgm:prSet phldrT="[Texto]"/>
      <dgm:spPr/>
      <dgm:t>
        <a:bodyPr/>
        <a:lstStyle/>
        <a:p>
          <a:r>
            <a:rPr lang="es-ES" dirty="0"/>
            <a:t>Medir y controlar altos consumos</a:t>
          </a:r>
          <a:endParaRPr lang="es-MX" dirty="0"/>
        </a:p>
      </dgm:t>
    </dgm:pt>
    <dgm:pt modelId="{73CBFE24-BD75-48D1-9C8E-111A37B1F76A}" type="parTrans" cxnId="{F63E20D5-6BAC-47BD-9B8C-D943918EFD53}">
      <dgm:prSet/>
      <dgm:spPr/>
      <dgm:t>
        <a:bodyPr/>
        <a:lstStyle/>
        <a:p>
          <a:endParaRPr lang="es-MX"/>
        </a:p>
      </dgm:t>
    </dgm:pt>
    <dgm:pt modelId="{C04497CF-13E0-4F6A-9CE4-49AD8A4CB9E1}" type="sibTrans" cxnId="{F63E20D5-6BAC-47BD-9B8C-D943918EFD53}">
      <dgm:prSet/>
      <dgm:spPr/>
      <dgm:t>
        <a:bodyPr/>
        <a:lstStyle/>
        <a:p>
          <a:endParaRPr lang="es-MX"/>
        </a:p>
      </dgm:t>
    </dgm:pt>
    <dgm:pt modelId="{E17374F7-80A9-4638-AE9D-B2B3930B5151}" type="pres">
      <dgm:prSet presAssocID="{892ECD8F-C1FE-4923-83CB-EBA83D0526C3}" presName="linearFlow" presStyleCnt="0">
        <dgm:presLayoutVars>
          <dgm:dir/>
          <dgm:resizeHandles val="exact"/>
        </dgm:presLayoutVars>
      </dgm:prSet>
      <dgm:spPr/>
    </dgm:pt>
    <dgm:pt modelId="{265F63EF-BF19-4CBC-8960-2D177D5B0989}" type="pres">
      <dgm:prSet presAssocID="{C8A2F8D9-DF5D-47FC-832E-266E0B9FC5C8}" presName="composite" presStyleCnt="0"/>
      <dgm:spPr/>
    </dgm:pt>
    <dgm:pt modelId="{8EF18B19-88E2-4DCA-BD96-FA7895C8D6D8}" type="pres">
      <dgm:prSet presAssocID="{C8A2F8D9-DF5D-47FC-832E-266E0B9FC5C8}" presName="imgShp" presStyleLbl="fgImgPlace1" presStyleIdx="0" presStyleCnt="3"/>
      <dgm:spPr>
        <a:blipFill rotWithShape="1">
          <a:blip xmlns:r="http://schemas.openxmlformats.org/officeDocument/2006/relationships" r:embed="rId1"/>
          <a:stretch>
            <a:fillRect/>
          </a:stretch>
        </a:blipFill>
      </dgm:spPr>
    </dgm:pt>
    <dgm:pt modelId="{CBF7CFF3-DF89-4DDF-821A-C9D3A9830B7A}" type="pres">
      <dgm:prSet presAssocID="{C8A2F8D9-DF5D-47FC-832E-266E0B9FC5C8}" presName="txShp" presStyleLbl="node1" presStyleIdx="0" presStyleCnt="3">
        <dgm:presLayoutVars>
          <dgm:bulletEnabled val="1"/>
        </dgm:presLayoutVars>
      </dgm:prSet>
      <dgm:spPr/>
      <dgm:t>
        <a:bodyPr/>
        <a:lstStyle/>
        <a:p>
          <a:endParaRPr lang="es-MX"/>
        </a:p>
      </dgm:t>
    </dgm:pt>
    <dgm:pt modelId="{F0C8D87C-88BB-4DDD-B0DF-2A53992B1706}" type="pres">
      <dgm:prSet presAssocID="{56D30615-C5BC-4723-A3C7-68E7640D4A46}" presName="spacing" presStyleCnt="0"/>
      <dgm:spPr/>
    </dgm:pt>
    <dgm:pt modelId="{3F3FF1BE-CF34-4F4D-8BEA-B96E768109F4}" type="pres">
      <dgm:prSet presAssocID="{99F0B01E-885C-4DF5-A29C-97DFD6F42FF6}" presName="composite" presStyleCnt="0"/>
      <dgm:spPr/>
    </dgm:pt>
    <dgm:pt modelId="{8D2042FB-ADDE-4F5D-AC64-5D5F8C74B3A4}" type="pres">
      <dgm:prSet presAssocID="{99F0B01E-885C-4DF5-A29C-97DFD6F42FF6}" presName="imgShp" presStyleLbl="fgImgPlace1" presStyleIdx="1" presStyleCnt="3"/>
      <dgm:spPr>
        <a:blipFill rotWithShape="1">
          <a:blip xmlns:r="http://schemas.openxmlformats.org/officeDocument/2006/relationships" r:embed="rId2"/>
          <a:stretch>
            <a:fillRect/>
          </a:stretch>
        </a:blipFill>
      </dgm:spPr>
    </dgm:pt>
    <dgm:pt modelId="{B9004C70-DE13-4265-ACFF-C61EECD78FB3}" type="pres">
      <dgm:prSet presAssocID="{99F0B01E-885C-4DF5-A29C-97DFD6F42FF6}" presName="txShp" presStyleLbl="node1" presStyleIdx="1" presStyleCnt="3">
        <dgm:presLayoutVars>
          <dgm:bulletEnabled val="1"/>
        </dgm:presLayoutVars>
      </dgm:prSet>
      <dgm:spPr/>
      <dgm:t>
        <a:bodyPr/>
        <a:lstStyle/>
        <a:p>
          <a:endParaRPr lang="es-MX"/>
        </a:p>
      </dgm:t>
    </dgm:pt>
    <dgm:pt modelId="{702C1A2A-09CA-4DB4-818D-1CA9D4D8C35F}" type="pres">
      <dgm:prSet presAssocID="{BD5607FA-D743-4C5F-8727-C597ACC7441F}" presName="spacing" presStyleCnt="0"/>
      <dgm:spPr/>
    </dgm:pt>
    <dgm:pt modelId="{CBE5240C-25D5-4878-9E1C-E53651C1C1FB}" type="pres">
      <dgm:prSet presAssocID="{18B3C0B9-8076-402D-84AA-7D162FF0F028}" presName="composite" presStyleCnt="0"/>
      <dgm:spPr/>
    </dgm:pt>
    <dgm:pt modelId="{8A7B6846-E449-4E5F-9349-FFC117B64596}" type="pres">
      <dgm:prSet presAssocID="{18B3C0B9-8076-402D-84AA-7D162FF0F028}" presName="imgShp" presStyleLbl="fgImgPlace1" presStyleIdx="2" presStyleCnt="3"/>
      <dgm:spPr>
        <a:blipFill rotWithShape="1">
          <a:blip xmlns:r="http://schemas.openxmlformats.org/officeDocument/2006/relationships" r:embed="rId3"/>
          <a:stretch>
            <a:fillRect/>
          </a:stretch>
        </a:blipFill>
      </dgm:spPr>
    </dgm:pt>
    <dgm:pt modelId="{D1F92DB5-64EB-48C1-9382-CE3EA12BA615}" type="pres">
      <dgm:prSet presAssocID="{18B3C0B9-8076-402D-84AA-7D162FF0F028}" presName="txShp" presStyleLbl="node1" presStyleIdx="2" presStyleCnt="3">
        <dgm:presLayoutVars>
          <dgm:bulletEnabled val="1"/>
        </dgm:presLayoutVars>
      </dgm:prSet>
      <dgm:spPr/>
      <dgm:t>
        <a:bodyPr/>
        <a:lstStyle/>
        <a:p>
          <a:endParaRPr lang="es-MX"/>
        </a:p>
      </dgm:t>
    </dgm:pt>
  </dgm:ptLst>
  <dgm:cxnLst>
    <dgm:cxn modelId="{97D4D917-2F75-4B30-B779-225962727F25}" type="presOf" srcId="{892ECD8F-C1FE-4923-83CB-EBA83D0526C3}" destId="{E17374F7-80A9-4638-AE9D-B2B3930B5151}" srcOrd="0" destOrd="0" presId="urn:microsoft.com/office/officeart/2005/8/layout/vList3"/>
    <dgm:cxn modelId="{8794F77D-B2BD-427D-BF0C-80F6C384ACD5}" srcId="{892ECD8F-C1FE-4923-83CB-EBA83D0526C3}" destId="{99F0B01E-885C-4DF5-A29C-97DFD6F42FF6}" srcOrd="1" destOrd="0" parTransId="{FB7B71D0-05E3-402B-87AD-CD29F3AA24E3}" sibTransId="{BD5607FA-D743-4C5F-8727-C597ACC7441F}"/>
    <dgm:cxn modelId="{EE4E32C2-B867-4E08-BEB3-09C28554A344}" type="presOf" srcId="{C8A2F8D9-DF5D-47FC-832E-266E0B9FC5C8}" destId="{CBF7CFF3-DF89-4DDF-821A-C9D3A9830B7A}" srcOrd="0" destOrd="0" presId="urn:microsoft.com/office/officeart/2005/8/layout/vList3"/>
    <dgm:cxn modelId="{61F74AD4-32D3-4462-84EB-0098DB79DF79}" type="presOf" srcId="{99F0B01E-885C-4DF5-A29C-97DFD6F42FF6}" destId="{B9004C70-DE13-4265-ACFF-C61EECD78FB3}" srcOrd="0" destOrd="0" presId="urn:microsoft.com/office/officeart/2005/8/layout/vList3"/>
    <dgm:cxn modelId="{F63E20D5-6BAC-47BD-9B8C-D943918EFD53}" srcId="{892ECD8F-C1FE-4923-83CB-EBA83D0526C3}" destId="{18B3C0B9-8076-402D-84AA-7D162FF0F028}" srcOrd="2" destOrd="0" parTransId="{73CBFE24-BD75-48D1-9C8E-111A37B1F76A}" sibTransId="{C04497CF-13E0-4F6A-9CE4-49AD8A4CB9E1}"/>
    <dgm:cxn modelId="{D32A249D-1D6E-46AA-B665-F1EB82693D66}" type="presOf" srcId="{18B3C0B9-8076-402D-84AA-7D162FF0F028}" destId="{D1F92DB5-64EB-48C1-9382-CE3EA12BA615}" srcOrd="0" destOrd="0" presId="urn:microsoft.com/office/officeart/2005/8/layout/vList3"/>
    <dgm:cxn modelId="{E7D19D21-39C6-4895-BB31-615E9C64DA44}" srcId="{892ECD8F-C1FE-4923-83CB-EBA83D0526C3}" destId="{C8A2F8D9-DF5D-47FC-832E-266E0B9FC5C8}" srcOrd="0" destOrd="0" parTransId="{64FFCD0F-07DA-404E-8E7A-4AF5A73AEC98}" sibTransId="{56D30615-C5BC-4723-A3C7-68E7640D4A46}"/>
    <dgm:cxn modelId="{D040362A-5782-42C7-9B5E-343ED1A1C80B}" type="presParOf" srcId="{E17374F7-80A9-4638-AE9D-B2B3930B5151}" destId="{265F63EF-BF19-4CBC-8960-2D177D5B0989}" srcOrd="0" destOrd="0" presId="urn:microsoft.com/office/officeart/2005/8/layout/vList3"/>
    <dgm:cxn modelId="{0E3CCAE5-A45A-4A10-8543-ABE42D3F74B8}" type="presParOf" srcId="{265F63EF-BF19-4CBC-8960-2D177D5B0989}" destId="{8EF18B19-88E2-4DCA-BD96-FA7895C8D6D8}" srcOrd="0" destOrd="0" presId="urn:microsoft.com/office/officeart/2005/8/layout/vList3"/>
    <dgm:cxn modelId="{D62DDE12-7D59-4AB9-B803-9B17B95D400D}" type="presParOf" srcId="{265F63EF-BF19-4CBC-8960-2D177D5B0989}" destId="{CBF7CFF3-DF89-4DDF-821A-C9D3A9830B7A}" srcOrd="1" destOrd="0" presId="urn:microsoft.com/office/officeart/2005/8/layout/vList3"/>
    <dgm:cxn modelId="{8F7AE835-0F70-457C-BB37-A6673149831A}" type="presParOf" srcId="{E17374F7-80A9-4638-AE9D-B2B3930B5151}" destId="{F0C8D87C-88BB-4DDD-B0DF-2A53992B1706}" srcOrd="1" destOrd="0" presId="urn:microsoft.com/office/officeart/2005/8/layout/vList3"/>
    <dgm:cxn modelId="{01119A51-215D-4885-9783-76360D9E9303}" type="presParOf" srcId="{E17374F7-80A9-4638-AE9D-B2B3930B5151}" destId="{3F3FF1BE-CF34-4F4D-8BEA-B96E768109F4}" srcOrd="2" destOrd="0" presId="urn:microsoft.com/office/officeart/2005/8/layout/vList3"/>
    <dgm:cxn modelId="{8D28B05F-5AE7-4B6F-87FB-B2370A7F3D3E}" type="presParOf" srcId="{3F3FF1BE-CF34-4F4D-8BEA-B96E768109F4}" destId="{8D2042FB-ADDE-4F5D-AC64-5D5F8C74B3A4}" srcOrd="0" destOrd="0" presId="urn:microsoft.com/office/officeart/2005/8/layout/vList3"/>
    <dgm:cxn modelId="{40777566-9A19-4017-8DFF-44D8ADF67E30}" type="presParOf" srcId="{3F3FF1BE-CF34-4F4D-8BEA-B96E768109F4}" destId="{B9004C70-DE13-4265-ACFF-C61EECD78FB3}" srcOrd="1" destOrd="0" presId="urn:microsoft.com/office/officeart/2005/8/layout/vList3"/>
    <dgm:cxn modelId="{21F4F206-08E5-43DA-940A-6C3C8C7B9584}" type="presParOf" srcId="{E17374F7-80A9-4638-AE9D-B2B3930B5151}" destId="{702C1A2A-09CA-4DB4-818D-1CA9D4D8C35F}" srcOrd="3" destOrd="0" presId="urn:microsoft.com/office/officeart/2005/8/layout/vList3"/>
    <dgm:cxn modelId="{3DC7701F-E613-456F-A2B7-3A0FD3871EC3}" type="presParOf" srcId="{E17374F7-80A9-4638-AE9D-B2B3930B5151}" destId="{CBE5240C-25D5-4878-9E1C-E53651C1C1FB}" srcOrd="4" destOrd="0" presId="urn:microsoft.com/office/officeart/2005/8/layout/vList3"/>
    <dgm:cxn modelId="{0553E267-4877-4A44-8861-D5C4A7AE795C}" type="presParOf" srcId="{CBE5240C-25D5-4878-9E1C-E53651C1C1FB}" destId="{8A7B6846-E449-4E5F-9349-FFC117B64596}" srcOrd="0" destOrd="0" presId="urn:microsoft.com/office/officeart/2005/8/layout/vList3"/>
    <dgm:cxn modelId="{AC32B95F-5911-4AFE-AA65-8AEE8186A802}" type="presParOf" srcId="{CBE5240C-25D5-4878-9E1C-E53651C1C1FB}" destId="{D1F92DB5-64EB-48C1-9382-CE3EA12BA61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93FDB-304B-4CB2-9189-7A148620BAE1}" type="datetimeFigureOut">
              <a:rPr lang="es-MX" smtClean="0"/>
              <a:pPr/>
              <a:t>28/02/2024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A11AD-2A2F-4B00-BD84-6CAFBC9DECB1}" type="slidenum">
              <a:rPr lang="es-MX" smtClean="0"/>
              <a:pPr/>
              <a:t>‹Nº›</a:t>
            </a:fld>
            <a:endParaRPr lang="es-MX"/>
          </a:p>
        </p:txBody>
      </p:sp>
    </p:spTree>
    <p:extLst>
      <p:ext uri="{BB962C8B-B14F-4D97-AF65-F5344CB8AC3E}">
        <p14:creationId xmlns:p14="http://schemas.microsoft.com/office/powerpoint/2010/main" val="210180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notes"/>
          <p:cNvSpPr>
            <a:spLocks noGrp="1" noRot="1" noChangeAspect="1"/>
          </p:cNvSpPr>
          <p:nvPr>
            <p:ph type="sldImg" idx="2"/>
          </p:nvPr>
        </p:nvSpPr>
        <p:spPr>
          <a:xfrm>
            <a:off x="407988" y="696913"/>
            <a:ext cx="6194425" cy="3484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p:notes"/>
          <p:cNvSpPr txBox="1">
            <a:spLocks noGrp="1"/>
          </p:cNvSpPr>
          <p:nvPr>
            <p:ph type="body" idx="1"/>
          </p:nvPr>
        </p:nvSpPr>
        <p:spPr>
          <a:xfrm>
            <a:off x="701040" y="4415791"/>
            <a:ext cx="5608320" cy="4183380"/>
          </a:xfrm>
          <a:prstGeom prst="rect">
            <a:avLst/>
          </a:prstGeom>
        </p:spPr>
        <p:txBody>
          <a:bodyPr spcFirstLastPara="1" wrap="square" lIns="93145" tIns="93145" rIns="93145" bIns="93145" anchor="t" anchorCtr="0">
            <a:noAutofit/>
          </a:bodyPr>
          <a:lstStyle/>
          <a:p>
            <a:pPr marL="0" indent="0">
              <a:buNone/>
            </a:pPr>
            <a:endParaRPr dirty="0"/>
          </a:p>
        </p:txBody>
      </p:sp>
    </p:spTree>
    <p:extLst>
      <p:ext uri="{BB962C8B-B14F-4D97-AF65-F5344CB8AC3E}">
        <p14:creationId xmlns:p14="http://schemas.microsoft.com/office/powerpoint/2010/main" val="125170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notes"/>
          <p:cNvSpPr>
            <a:spLocks noGrp="1" noRot="1" noChangeAspect="1"/>
          </p:cNvSpPr>
          <p:nvPr>
            <p:ph type="sldImg" idx="2"/>
          </p:nvPr>
        </p:nvSpPr>
        <p:spPr>
          <a:xfrm>
            <a:off x="407988" y="696913"/>
            <a:ext cx="6194425" cy="3484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p:notes"/>
          <p:cNvSpPr txBox="1">
            <a:spLocks noGrp="1"/>
          </p:cNvSpPr>
          <p:nvPr>
            <p:ph type="body" idx="1"/>
          </p:nvPr>
        </p:nvSpPr>
        <p:spPr>
          <a:xfrm>
            <a:off x="701040" y="4415791"/>
            <a:ext cx="5608320" cy="4183380"/>
          </a:xfrm>
          <a:prstGeom prst="rect">
            <a:avLst/>
          </a:prstGeom>
        </p:spPr>
        <p:txBody>
          <a:bodyPr spcFirstLastPara="1" wrap="square" lIns="93145" tIns="93145" rIns="93145" bIns="93145" anchor="t" anchorCtr="0">
            <a:noAutofit/>
          </a:bodyPr>
          <a:lstStyle/>
          <a:p>
            <a:pPr marL="0" indent="0">
              <a:buNone/>
            </a:pPr>
            <a:endParaRPr dirty="0"/>
          </a:p>
        </p:txBody>
      </p:sp>
    </p:spTree>
    <p:extLst>
      <p:ext uri="{BB962C8B-B14F-4D97-AF65-F5344CB8AC3E}">
        <p14:creationId xmlns:p14="http://schemas.microsoft.com/office/powerpoint/2010/main" val="3428471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091317-8A41-C64B-A748-A1AE2AE96AFA}"/>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xmlns="" id="{5D93B9B8-4AC3-C14F-A188-08971E803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xmlns="" id="{CE99B26B-E38F-3B4C-AB6B-B8B8AA99AF35}"/>
              </a:ext>
            </a:extLst>
          </p:cNvPr>
          <p:cNvSpPr>
            <a:spLocks noGrp="1"/>
          </p:cNvSpPr>
          <p:nvPr>
            <p:ph type="dt" sz="half" idx="10"/>
          </p:nvPr>
        </p:nvSpPr>
        <p:spPr/>
        <p:txBody>
          <a:bodyPr/>
          <a:lstStyle/>
          <a:p>
            <a:fld id="{5CF90A86-7D43-FC49-BC81-5E651C3ED2D7}" type="datetimeFigureOut">
              <a:rPr lang="es-MX" smtClean="0"/>
              <a:pPr/>
              <a:t>28/02/2024</a:t>
            </a:fld>
            <a:endParaRPr lang="es-MX"/>
          </a:p>
        </p:txBody>
      </p:sp>
      <p:sp>
        <p:nvSpPr>
          <p:cNvPr id="5" name="Marcador de pie de página 4">
            <a:extLst>
              <a:ext uri="{FF2B5EF4-FFF2-40B4-BE49-F238E27FC236}">
                <a16:creationId xmlns:a16="http://schemas.microsoft.com/office/drawing/2014/main" xmlns="" id="{B02EFB09-95F6-3F4F-8AC7-CC37DF05883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A9C4B3E7-9C14-E14C-A38C-8772EB510E31}"/>
              </a:ext>
            </a:extLst>
          </p:cNvPr>
          <p:cNvSpPr>
            <a:spLocks noGrp="1"/>
          </p:cNvSpPr>
          <p:nvPr>
            <p:ph type="sldNum" sz="quarter" idx="12"/>
          </p:nvPr>
        </p:nvSpPr>
        <p:spPr/>
        <p:txBody>
          <a:bodyPr/>
          <a:lstStyle/>
          <a:p>
            <a:fld id="{B3AE45C7-9FD8-0445-9B8D-111AE6686D99}" type="slidenum">
              <a:rPr lang="es-MX" smtClean="0"/>
              <a:pPr/>
              <a:t>‹Nº›</a:t>
            </a:fld>
            <a:endParaRPr lang="es-MX"/>
          </a:p>
        </p:txBody>
      </p:sp>
    </p:spTree>
    <p:extLst>
      <p:ext uri="{BB962C8B-B14F-4D97-AF65-F5344CB8AC3E}">
        <p14:creationId xmlns:p14="http://schemas.microsoft.com/office/powerpoint/2010/main" val="15604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D70F7A6-5253-C544-B907-4810172F800B}"/>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xmlns="" id="{3738F4D1-A477-5C40-9875-8DDE8CEF00B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4BA96B73-F306-C049-8462-70E6CDC2294E}"/>
              </a:ext>
            </a:extLst>
          </p:cNvPr>
          <p:cNvSpPr>
            <a:spLocks noGrp="1"/>
          </p:cNvSpPr>
          <p:nvPr>
            <p:ph type="dt" sz="half" idx="10"/>
          </p:nvPr>
        </p:nvSpPr>
        <p:spPr/>
        <p:txBody>
          <a:bodyPr/>
          <a:lstStyle/>
          <a:p>
            <a:fld id="{5CF90A86-7D43-FC49-BC81-5E651C3ED2D7}" type="datetimeFigureOut">
              <a:rPr lang="es-MX" smtClean="0"/>
              <a:pPr/>
              <a:t>28/02/2024</a:t>
            </a:fld>
            <a:endParaRPr lang="es-MX"/>
          </a:p>
        </p:txBody>
      </p:sp>
      <p:sp>
        <p:nvSpPr>
          <p:cNvPr id="5" name="Marcador de pie de página 4">
            <a:extLst>
              <a:ext uri="{FF2B5EF4-FFF2-40B4-BE49-F238E27FC236}">
                <a16:creationId xmlns:a16="http://schemas.microsoft.com/office/drawing/2014/main" xmlns="" id="{42C5FC1A-5085-9446-99D1-BFFB81917A4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D9BFEE1E-96E1-AB42-B76C-D2C9BB47FC3F}"/>
              </a:ext>
            </a:extLst>
          </p:cNvPr>
          <p:cNvSpPr>
            <a:spLocks noGrp="1"/>
          </p:cNvSpPr>
          <p:nvPr>
            <p:ph type="sldNum" sz="quarter" idx="12"/>
          </p:nvPr>
        </p:nvSpPr>
        <p:spPr/>
        <p:txBody>
          <a:bodyPr/>
          <a:lstStyle/>
          <a:p>
            <a:fld id="{B3AE45C7-9FD8-0445-9B8D-111AE6686D99}" type="slidenum">
              <a:rPr lang="es-MX" smtClean="0"/>
              <a:pPr/>
              <a:t>‹Nº›</a:t>
            </a:fld>
            <a:endParaRPr lang="es-MX"/>
          </a:p>
        </p:txBody>
      </p:sp>
    </p:spTree>
    <p:extLst>
      <p:ext uri="{BB962C8B-B14F-4D97-AF65-F5344CB8AC3E}">
        <p14:creationId xmlns:p14="http://schemas.microsoft.com/office/powerpoint/2010/main" val="184873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221FD5FF-04FD-3148-B2AC-8B1AED044555}"/>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xmlns="" id="{2DDD0B06-EACB-3642-B8F0-35539FFAB2F8}"/>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89FC10CA-F055-5840-A2FE-DF766C7B91B2}"/>
              </a:ext>
            </a:extLst>
          </p:cNvPr>
          <p:cNvSpPr>
            <a:spLocks noGrp="1"/>
          </p:cNvSpPr>
          <p:nvPr>
            <p:ph type="dt" sz="half" idx="10"/>
          </p:nvPr>
        </p:nvSpPr>
        <p:spPr/>
        <p:txBody>
          <a:bodyPr/>
          <a:lstStyle/>
          <a:p>
            <a:fld id="{5CF90A86-7D43-FC49-BC81-5E651C3ED2D7}" type="datetimeFigureOut">
              <a:rPr lang="es-MX" smtClean="0"/>
              <a:pPr/>
              <a:t>28/02/2024</a:t>
            </a:fld>
            <a:endParaRPr lang="es-MX"/>
          </a:p>
        </p:txBody>
      </p:sp>
      <p:sp>
        <p:nvSpPr>
          <p:cNvPr id="5" name="Marcador de pie de página 4">
            <a:extLst>
              <a:ext uri="{FF2B5EF4-FFF2-40B4-BE49-F238E27FC236}">
                <a16:creationId xmlns:a16="http://schemas.microsoft.com/office/drawing/2014/main" xmlns="" id="{3043F32C-3ACF-BF49-B5CC-03314CC0438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51BD09FD-2ECB-C849-BFAC-2641CC848ECF}"/>
              </a:ext>
            </a:extLst>
          </p:cNvPr>
          <p:cNvSpPr>
            <a:spLocks noGrp="1"/>
          </p:cNvSpPr>
          <p:nvPr>
            <p:ph type="sldNum" sz="quarter" idx="12"/>
          </p:nvPr>
        </p:nvSpPr>
        <p:spPr/>
        <p:txBody>
          <a:bodyPr/>
          <a:lstStyle/>
          <a:p>
            <a:fld id="{B3AE45C7-9FD8-0445-9B8D-111AE6686D99}" type="slidenum">
              <a:rPr lang="es-MX" smtClean="0"/>
              <a:pPr/>
              <a:t>‹Nº›</a:t>
            </a:fld>
            <a:endParaRPr lang="es-MX"/>
          </a:p>
        </p:txBody>
      </p:sp>
    </p:spTree>
    <p:extLst>
      <p:ext uri="{BB962C8B-B14F-4D97-AF65-F5344CB8AC3E}">
        <p14:creationId xmlns:p14="http://schemas.microsoft.com/office/powerpoint/2010/main" val="92958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60694F-3639-2F45-B8B5-4D1FEDB23333}"/>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xmlns="" id="{03FE5783-5EAB-314F-95B9-BB26CB6920D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442E6A82-D298-EC4D-8889-CE681B3018B1}"/>
              </a:ext>
            </a:extLst>
          </p:cNvPr>
          <p:cNvSpPr>
            <a:spLocks noGrp="1"/>
          </p:cNvSpPr>
          <p:nvPr>
            <p:ph type="dt" sz="half" idx="10"/>
          </p:nvPr>
        </p:nvSpPr>
        <p:spPr/>
        <p:txBody>
          <a:bodyPr/>
          <a:lstStyle/>
          <a:p>
            <a:fld id="{5CF90A86-7D43-FC49-BC81-5E651C3ED2D7}" type="datetimeFigureOut">
              <a:rPr lang="es-MX" smtClean="0"/>
              <a:pPr/>
              <a:t>28/02/2024</a:t>
            </a:fld>
            <a:endParaRPr lang="es-MX"/>
          </a:p>
        </p:txBody>
      </p:sp>
      <p:sp>
        <p:nvSpPr>
          <p:cNvPr id="5" name="Marcador de pie de página 4">
            <a:extLst>
              <a:ext uri="{FF2B5EF4-FFF2-40B4-BE49-F238E27FC236}">
                <a16:creationId xmlns:a16="http://schemas.microsoft.com/office/drawing/2014/main" xmlns="" id="{E0A0326D-82C7-AD4A-A0B5-C3C31C5C0DD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CFD28AE9-3A0E-EA43-A480-219D857B6F8A}"/>
              </a:ext>
            </a:extLst>
          </p:cNvPr>
          <p:cNvSpPr>
            <a:spLocks noGrp="1"/>
          </p:cNvSpPr>
          <p:nvPr>
            <p:ph type="sldNum" sz="quarter" idx="12"/>
          </p:nvPr>
        </p:nvSpPr>
        <p:spPr/>
        <p:txBody>
          <a:bodyPr/>
          <a:lstStyle/>
          <a:p>
            <a:fld id="{B3AE45C7-9FD8-0445-9B8D-111AE6686D99}" type="slidenum">
              <a:rPr lang="es-MX" smtClean="0"/>
              <a:pPr/>
              <a:t>‹Nº›</a:t>
            </a:fld>
            <a:endParaRPr lang="es-MX"/>
          </a:p>
        </p:txBody>
      </p:sp>
    </p:spTree>
    <p:extLst>
      <p:ext uri="{BB962C8B-B14F-4D97-AF65-F5344CB8AC3E}">
        <p14:creationId xmlns:p14="http://schemas.microsoft.com/office/powerpoint/2010/main" val="233836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F7F9D3-A6AC-F543-8594-A28DB0418F6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xmlns="" id="{34909905-1CA2-E545-A5E0-B894D11584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xmlns="" id="{C168E48E-C736-1A49-86AE-8F32ADD7BE91}"/>
              </a:ext>
            </a:extLst>
          </p:cNvPr>
          <p:cNvSpPr>
            <a:spLocks noGrp="1"/>
          </p:cNvSpPr>
          <p:nvPr>
            <p:ph type="dt" sz="half" idx="10"/>
          </p:nvPr>
        </p:nvSpPr>
        <p:spPr/>
        <p:txBody>
          <a:bodyPr/>
          <a:lstStyle/>
          <a:p>
            <a:fld id="{5CF90A86-7D43-FC49-BC81-5E651C3ED2D7}" type="datetimeFigureOut">
              <a:rPr lang="es-MX" smtClean="0"/>
              <a:pPr/>
              <a:t>28/02/2024</a:t>
            </a:fld>
            <a:endParaRPr lang="es-MX"/>
          </a:p>
        </p:txBody>
      </p:sp>
      <p:sp>
        <p:nvSpPr>
          <p:cNvPr id="5" name="Marcador de pie de página 4">
            <a:extLst>
              <a:ext uri="{FF2B5EF4-FFF2-40B4-BE49-F238E27FC236}">
                <a16:creationId xmlns:a16="http://schemas.microsoft.com/office/drawing/2014/main" xmlns="" id="{72D476ED-45AC-C546-BEEF-88F18DF15F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DA61C740-F434-C54B-8E9D-0902AE4834CF}"/>
              </a:ext>
            </a:extLst>
          </p:cNvPr>
          <p:cNvSpPr>
            <a:spLocks noGrp="1"/>
          </p:cNvSpPr>
          <p:nvPr>
            <p:ph type="sldNum" sz="quarter" idx="12"/>
          </p:nvPr>
        </p:nvSpPr>
        <p:spPr/>
        <p:txBody>
          <a:bodyPr/>
          <a:lstStyle/>
          <a:p>
            <a:fld id="{B3AE45C7-9FD8-0445-9B8D-111AE6686D99}" type="slidenum">
              <a:rPr lang="es-MX" smtClean="0"/>
              <a:pPr/>
              <a:t>‹Nº›</a:t>
            </a:fld>
            <a:endParaRPr lang="es-MX"/>
          </a:p>
        </p:txBody>
      </p:sp>
    </p:spTree>
    <p:extLst>
      <p:ext uri="{BB962C8B-B14F-4D97-AF65-F5344CB8AC3E}">
        <p14:creationId xmlns:p14="http://schemas.microsoft.com/office/powerpoint/2010/main" val="236873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8F5902-BA96-5E46-A683-29E11C90889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xmlns="" id="{99FAA728-3C13-D44D-8B52-FC92245F958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xmlns="" id="{164AF28E-B171-7347-93EF-D51BEA2C2671}"/>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xmlns="" id="{759C7058-E78F-1F40-BDE1-942050A7D71F}"/>
              </a:ext>
            </a:extLst>
          </p:cNvPr>
          <p:cNvSpPr>
            <a:spLocks noGrp="1"/>
          </p:cNvSpPr>
          <p:nvPr>
            <p:ph type="dt" sz="half" idx="10"/>
          </p:nvPr>
        </p:nvSpPr>
        <p:spPr/>
        <p:txBody>
          <a:bodyPr/>
          <a:lstStyle/>
          <a:p>
            <a:fld id="{5CF90A86-7D43-FC49-BC81-5E651C3ED2D7}" type="datetimeFigureOut">
              <a:rPr lang="es-MX" smtClean="0"/>
              <a:pPr/>
              <a:t>28/02/2024</a:t>
            </a:fld>
            <a:endParaRPr lang="es-MX"/>
          </a:p>
        </p:txBody>
      </p:sp>
      <p:sp>
        <p:nvSpPr>
          <p:cNvPr id="6" name="Marcador de pie de página 5">
            <a:extLst>
              <a:ext uri="{FF2B5EF4-FFF2-40B4-BE49-F238E27FC236}">
                <a16:creationId xmlns:a16="http://schemas.microsoft.com/office/drawing/2014/main" xmlns="" id="{4CD2C576-DAC2-A64F-9C31-DAB8B62F598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7FBB8F20-4919-5B41-B55C-6B31BEDA3E58}"/>
              </a:ext>
            </a:extLst>
          </p:cNvPr>
          <p:cNvSpPr>
            <a:spLocks noGrp="1"/>
          </p:cNvSpPr>
          <p:nvPr>
            <p:ph type="sldNum" sz="quarter" idx="12"/>
          </p:nvPr>
        </p:nvSpPr>
        <p:spPr/>
        <p:txBody>
          <a:bodyPr/>
          <a:lstStyle/>
          <a:p>
            <a:fld id="{B3AE45C7-9FD8-0445-9B8D-111AE6686D99}" type="slidenum">
              <a:rPr lang="es-MX" smtClean="0"/>
              <a:pPr/>
              <a:t>‹Nº›</a:t>
            </a:fld>
            <a:endParaRPr lang="es-MX"/>
          </a:p>
        </p:txBody>
      </p:sp>
    </p:spTree>
    <p:extLst>
      <p:ext uri="{BB962C8B-B14F-4D97-AF65-F5344CB8AC3E}">
        <p14:creationId xmlns:p14="http://schemas.microsoft.com/office/powerpoint/2010/main" val="1581491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C82156-7313-1F46-ACE2-0A270C1E9272}"/>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xmlns="" id="{731ED900-6D87-F346-A9B8-A3D3F96679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xmlns="" id="{656E0460-6725-6B40-85EE-62D0AFA78CCB}"/>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xmlns="" id="{C73BF74C-8A1A-D141-B561-4C74782DEA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xmlns="" id="{AC008A84-D1B9-A74C-AFA0-F96F82503476}"/>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xmlns="" id="{AB404023-192D-0C46-AC5B-475607F1400F}"/>
              </a:ext>
            </a:extLst>
          </p:cNvPr>
          <p:cNvSpPr>
            <a:spLocks noGrp="1"/>
          </p:cNvSpPr>
          <p:nvPr>
            <p:ph type="dt" sz="half" idx="10"/>
          </p:nvPr>
        </p:nvSpPr>
        <p:spPr/>
        <p:txBody>
          <a:bodyPr/>
          <a:lstStyle/>
          <a:p>
            <a:fld id="{5CF90A86-7D43-FC49-BC81-5E651C3ED2D7}" type="datetimeFigureOut">
              <a:rPr lang="es-MX" smtClean="0"/>
              <a:pPr/>
              <a:t>28/02/2024</a:t>
            </a:fld>
            <a:endParaRPr lang="es-MX"/>
          </a:p>
        </p:txBody>
      </p:sp>
      <p:sp>
        <p:nvSpPr>
          <p:cNvPr id="8" name="Marcador de pie de página 7">
            <a:extLst>
              <a:ext uri="{FF2B5EF4-FFF2-40B4-BE49-F238E27FC236}">
                <a16:creationId xmlns:a16="http://schemas.microsoft.com/office/drawing/2014/main" xmlns="" id="{90DDFFA6-B9C4-4148-8003-542A252EB80F}"/>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xmlns="" id="{8DDBC807-AE51-334F-84AA-7F357C51AC14}"/>
              </a:ext>
            </a:extLst>
          </p:cNvPr>
          <p:cNvSpPr>
            <a:spLocks noGrp="1"/>
          </p:cNvSpPr>
          <p:nvPr>
            <p:ph type="sldNum" sz="quarter" idx="12"/>
          </p:nvPr>
        </p:nvSpPr>
        <p:spPr/>
        <p:txBody>
          <a:bodyPr/>
          <a:lstStyle/>
          <a:p>
            <a:fld id="{B3AE45C7-9FD8-0445-9B8D-111AE6686D99}" type="slidenum">
              <a:rPr lang="es-MX" smtClean="0"/>
              <a:pPr/>
              <a:t>‹Nº›</a:t>
            </a:fld>
            <a:endParaRPr lang="es-MX"/>
          </a:p>
        </p:txBody>
      </p:sp>
    </p:spTree>
    <p:extLst>
      <p:ext uri="{BB962C8B-B14F-4D97-AF65-F5344CB8AC3E}">
        <p14:creationId xmlns:p14="http://schemas.microsoft.com/office/powerpoint/2010/main" val="198681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219192-8986-1D46-B89C-F615625E623C}"/>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xmlns="" id="{7C2A29F9-8120-DB4F-AD7F-63A812CA897E}"/>
              </a:ext>
            </a:extLst>
          </p:cNvPr>
          <p:cNvSpPr>
            <a:spLocks noGrp="1"/>
          </p:cNvSpPr>
          <p:nvPr>
            <p:ph type="dt" sz="half" idx="10"/>
          </p:nvPr>
        </p:nvSpPr>
        <p:spPr/>
        <p:txBody>
          <a:bodyPr/>
          <a:lstStyle/>
          <a:p>
            <a:fld id="{5CF90A86-7D43-FC49-BC81-5E651C3ED2D7}" type="datetimeFigureOut">
              <a:rPr lang="es-MX" smtClean="0"/>
              <a:pPr/>
              <a:t>28/02/2024</a:t>
            </a:fld>
            <a:endParaRPr lang="es-MX"/>
          </a:p>
        </p:txBody>
      </p:sp>
      <p:sp>
        <p:nvSpPr>
          <p:cNvPr id="4" name="Marcador de pie de página 3">
            <a:extLst>
              <a:ext uri="{FF2B5EF4-FFF2-40B4-BE49-F238E27FC236}">
                <a16:creationId xmlns:a16="http://schemas.microsoft.com/office/drawing/2014/main" xmlns="" id="{BB2977EC-C783-C14E-ABE2-E1E6C772A30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E2F658D9-2449-DE4C-90E1-606C2B505DBE}"/>
              </a:ext>
            </a:extLst>
          </p:cNvPr>
          <p:cNvSpPr>
            <a:spLocks noGrp="1"/>
          </p:cNvSpPr>
          <p:nvPr>
            <p:ph type="sldNum" sz="quarter" idx="12"/>
          </p:nvPr>
        </p:nvSpPr>
        <p:spPr/>
        <p:txBody>
          <a:bodyPr/>
          <a:lstStyle/>
          <a:p>
            <a:fld id="{B3AE45C7-9FD8-0445-9B8D-111AE6686D99}" type="slidenum">
              <a:rPr lang="es-MX" smtClean="0"/>
              <a:pPr/>
              <a:t>‹Nº›</a:t>
            </a:fld>
            <a:endParaRPr lang="es-MX"/>
          </a:p>
        </p:txBody>
      </p:sp>
    </p:spTree>
    <p:extLst>
      <p:ext uri="{BB962C8B-B14F-4D97-AF65-F5344CB8AC3E}">
        <p14:creationId xmlns:p14="http://schemas.microsoft.com/office/powerpoint/2010/main" val="78046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DB8D918B-9395-964C-BC7A-3B1B7B0AB669}"/>
              </a:ext>
            </a:extLst>
          </p:cNvPr>
          <p:cNvSpPr>
            <a:spLocks noGrp="1"/>
          </p:cNvSpPr>
          <p:nvPr>
            <p:ph type="dt" sz="half" idx="10"/>
          </p:nvPr>
        </p:nvSpPr>
        <p:spPr/>
        <p:txBody>
          <a:bodyPr/>
          <a:lstStyle/>
          <a:p>
            <a:fld id="{5CF90A86-7D43-FC49-BC81-5E651C3ED2D7}" type="datetimeFigureOut">
              <a:rPr lang="es-MX" smtClean="0"/>
              <a:pPr/>
              <a:t>28/02/2024</a:t>
            </a:fld>
            <a:endParaRPr lang="es-MX"/>
          </a:p>
        </p:txBody>
      </p:sp>
      <p:sp>
        <p:nvSpPr>
          <p:cNvPr id="3" name="Marcador de pie de página 2">
            <a:extLst>
              <a:ext uri="{FF2B5EF4-FFF2-40B4-BE49-F238E27FC236}">
                <a16:creationId xmlns:a16="http://schemas.microsoft.com/office/drawing/2014/main" xmlns="" id="{6E4D4327-DC9E-674E-9A45-BB295BE5993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xmlns="" id="{8F449736-8AC4-6E4A-8E7F-FFDBE52C4766}"/>
              </a:ext>
            </a:extLst>
          </p:cNvPr>
          <p:cNvSpPr>
            <a:spLocks noGrp="1"/>
          </p:cNvSpPr>
          <p:nvPr>
            <p:ph type="sldNum" sz="quarter" idx="12"/>
          </p:nvPr>
        </p:nvSpPr>
        <p:spPr/>
        <p:txBody>
          <a:bodyPr/>
          <a:lstStyle/>
          <a:p>
            <a:fld id="{B3AE45C7-9FD8-0445-9B8D-111AE6686D99}" type="slidenum">
              <a:rPr lang="es-MX" smtClean="0"/>
              <a:pPr/>
              <a:t>‹Nº›</a:t>
            </a:fld>
            <a:endParaRPr lang="es-MX"/>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207678"/>
          </a:xfrm>
          <a:prstGeom prst="rect">
            <a:avLst/>
          </a:prstGeom>
        </p:spPr>
      </p:pic>
      <p:pic>
        <p:nvPicPr>
          <p:cNvPr id="6" name="Imagen 5">
            <a:extLst>
              <a:ext uri="{FF2B5EF4-FFF2-40B4-BE49-F238E27FC236}">
                <a16:creationId xmlns:a16="http://schemas.microsoft.com/office/drawing/2014/main" xmlns="" id="{0B8E5B32-295D-4B7E-8F11-8C49D717BBEB}"/>
              </a:ext>
            </a:extLst>
          </p:cNvPr>
          <p:cNvPicPr>
            <a:picLocks noChangeAspect="1"/>
          </p:cNvPicPr>
          <p:nvPr userDrawn="1"/>
        </p:nvPicPr>
        <p:blipFill>
          <a:blip r:embed="rId3"/>
          <a:stretch>
            <a:fillRect/>
          </a:stretch>
        </p:blipFill>
        <p:spPr>
          <a:xfrm>
            <a:off x="9985616" y="6004992"/>
            <a:ext cx="2083392" cy="780585"/>
          </a:xfrm>
          <a:prstGeom prst="rect">
            <a:avLst/>
          </a:prstGeom>
        </p:spPr>
      </p:pic>
    </p:spTree>
    <p:extLst>
      <p:ext uri="{BB962C8B-B14F-4D97-AF65-F5344CB8AC3E}">
        <p14:creationId xmlns:p14="http://schemas.microsoft.com/office/powerpoint/2010/main" val="368195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199C535-85EC-9B40-8538-D4D98496747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xmlns="" id="{FE37434C-41F0-FC4C-A972-77B8D06E86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xmlns="" id="{B67776C9-0DA4-D14B-BE09-9AF2A44F4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D666EF9A-DB7A-FF45-BAC1-B9623DDB40C8}"/>
              </a:ext>
            </a:extLst>
          </p:cNvPr>
          <p:cNvSpPr>
            <a:spLocks noGrp="1"/>
          </p:cNvSpPr>
          <p:nvPr>
            <p:ph type="dt" sz="half" idx="10"/>
          </p:nvPr>
        </p:nvSpPr>
        <p:spPr/>
        <p:txBody>
          <a:bodyPr/>
          <a:lstStyle/>
          <a:p>
            <a:fld id="{5CF90A86-7D43-FC49-BC81-5E651C3ED2D7}" type="datetimeFigureOut">
              <a:rPr lang="es-MX" smtClean="0"/>
              <a:pPr/>
              <a:t>28/02/2024</a:t>
            </a:fld>
            <a:endParaRPr lang="es-MX"/>
          </a:p>
        </p:txBody>
      </p:sp>
      <p:sp>
        <p:nvSpPr>
          <p:cNvPr id="6" name="Marcador de pie de página 5">
            <a:extLst>
              <a:ext uri="{FF2B5EF4-FFF2-40B4-BE49-F238E27FC236}">
                <a16:creationId xmlns:a16="http://schemas.microsoft.com/office/drawing/2014/main" xmlns="" id="{E0CFE391-E432-EE4D-9023-4E99E5106C3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BE562DCF-EBAC-614D-A887-2AD6D415C83C}"/>
              </a:ext>
            </a:extLst>
          </p:cNvPr>
          <p:cNvSpPr>
            <a:spLocks noGrp="1"/>
          </p:cNvSpPr>
          <p:nvPr>
            <p:ph type="sldNum" sz="quarter" idx="12"/>
          </p:nvPr>
        </p:nvSpPr>
        <p:spPr/>
        <p:txBody>
          <a:bodyPr/>
          <a:lstStyle/>
          <a:p>
            <a:fld id="{B3AE45C7-9FD8-0445-9B8D-111AE6686D99}" type="slidenum">
              <a:rPr lang="es-MX" smtClean="0"/>
              <a:pPr/>
              <a:t>‹Nº›</a:t>
            </a:fld>
            <a:endParaRPr lang="es-MX"/>
          </a:p>
        </p:txBody>
      </p:sp>
    </p:spTree>
    <p:extLst>
      <p:ext uri="{BB962C8B-B14F-4D97-AF65-F5344CB8AC3E}">
        <p14:creationId xmlns:p14="http://schemas.microsoft.com/office/powerpoint/2010/main" val="3940615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808541-2FC2-4F4C-8846-0F8365E1575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xmlns="" id="{DA7CBCBE-F763-F042-AA27-099084392C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E3703432-E262-4C42-A93E-2AD3EE215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450CFBBF-BDA9-7C4F-9170-041758F62316}"/>
              </a:ext>
            </a:extLst>
          </p:cNvPr>
          <p:cNvSpPr>
            <a:spLocks noGrp="1"/>
          </p:cNvSpPr>
          <p:nvPr>
            <p:ph type="dt" sz="half" idx="10"/>
          </p:nvPr>
        </p:nvSpPr>
        <p:spPr/>
        <p:txBody>
          <a:bodyPr/>
          <a:lstStyle/>
          <a:p>
            <a:fld id="{5CF90A86-7D43-FC49-BC81-5E651C3ED2D7}" type="datetimeFigureOut">
              <a:rPr lang="es-MX" smtClean="0"/>
              <a:pPr/>
              <a:t>28/02/2024</a:t>
            </a:fld>
            <a:endParaRPr lang="es-MX"/>
          </a:p>
        </p:txBody>
      </p:sp>
      <p:sp>
        <p:nvSpPr>
          <p:cNvPr id="6" name="Marcador de pie de página 5">
            <a:extLst>
              <a:ext uri="{FF2B5EF4-FFF2-40B4-BE49-F238E27FC236}">
                <a16:creationId xmlns:a16="http://schemas.microsoft.com/office/drawing/2014/main" xmlns="" id="{83CA883E-95F0-A048-9AE4-96E560BA071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EE86FD3A-CCAD-C841-B690-4232399AA020}"/>
              </a:ext>
            </a:extLst>
          </p:cNvPr>
          <p:cNvSpPr>
            <a:spLocks noGrp="1"/>
          </p:cNvSpPr>
          <p:nvPr>
            <p:ph type="sldNum" sz="quarter" idx="12"/>
          </p:nvPr>
        </p:nvSpPr>
        <p:spPr/>
        <p:txBody>
          <a:bodyPr/>
          <a:lstStyle/>
          <a:p>
            <a:fld id="{B3AE45C7-9FD8-0445-9B8D-111AE6686D99}" type="slidenum">
              <a:rPr lang="es-MX" smtClean="0"/>
              <a:pPr/>
              <a:t>‹Nº›</a:t>
            </a:fld>
            <a:endParaRPr lang="es-MX"/>
          </a:p>
        </p:txBody>
      </p:sp>
    </p:spTree>
    <p:extLst>
      <p:ext uri="{BB962C8B-B14F-4D97-AF65-F5344CB8AC3E}">
        <p14:creationId xmlns:p14="http://schemas.microsoft.com/office/powerpoint/2010/main" val="244451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410F9DEB-3CF4-874B-9208-A1D9A406A3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xmlns="" id="{DE6422B9-7CAC-924B-A6FB-242997BA71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F34DB97A-3315-D240-B343-0321DF3E23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90A86-7D43-FC49-BC81-5E651C3ED2D7}" type="datetimeFigureOut">
              <a:rPr lang="es-MX" smtClean="0"/>
              <a:pPr/>
              <a:t>28/02/2024</a:t>
            </a:fld>
            <a:endParaRPr lang="es-MX"/>
          </a:p>
        </p:txBody>
      </p:sp>
      <p:sp>
        <p:nvSpPr>
          <p:cNvPr id="5" name="Marcador de pie de página 4">
            <a:extLst>
              <a:ext uri="{FF2B5EF4-FFF2-40B4-BE49-F238E27FC236}">
                <a16:creationId xmlns:a16="http://schemas.microsoft.com/office/drawing/2014/main" xmlns="" id="{43BE5213-C922-B24F-A5EC-0424DFBD1D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xmlns="" id="{27DE6EE7-C5FC-AD4C-B2AF-E08F9E3A26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E45C7-9FD8-0445-9B8D-111AE6686D99}" type="slidenum">
              <a:rPr lang="es-MX" smtClean="0"/>
              <a:pPr/>
              <a:t>‹Nº›</a:t>
            </a:fld>
            <a:endParaRPr lang="es-MX"/>
          </a:p>
        </p:txBody>
      </p:sp>
    </p:spTree>
    <p:extLst>
      <p:ext uri="{BB962C8B-B14F-4D97-AF65-F5344CB8AC3E}">
        <p14:creationId xmlns:p14="http://schemas.microsoft.com/office/powerpoint/2010/main" val="3949877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0"/>
          </a:stretch>
        </a:blipFill>
        <a:effectLst/>
      </p:bgPr>
    </p:bg>
    <p:spTree>
      <p:nvGrpSpPr>
        <p:cNvPr id="1" name=""/>
        <p:cNvGrpSpPr/>
        <p:nvPr/>
      </p:nvGrpSpPr>
      <p:grpSpPr>
        <a:xfrm>
          <a:off x="0" y="0"/>
          <a:ext cx="0" cy="0"/>
          <a:chOff x="0" y="0"/>
          <a:chExt cx="0" cy="0"/>
        </a:xfrm>
      </p:grpSpPr>
      <p:sp>
        <p:nvSpPr>
          <p:cNvPr id="12" name="6 CuadroTexto"/>
          <p:cNvSpPr txBox="1"/>
          <p:nvPr/>
        </p:nvSpPr>
        <p:spPr>
          <a:xfrm>
            <a:off x="4678527" y="5680581"/>
            <a:ext cx="6152099" cy="323165"/>
          </a:xfrm>
          <a:prstGeom prst="rect">
            <a:avLst/>
          </a:prstGeom>
          <a:noFill/>
        </p:spPr>
        <p:txBody>
          <a:bodyPr wrap="square" rtlCol="0">
            <a:spAutoFit/>
          </a:bodyPr>
          <a:lstStyle/>
          <a:p>
            <a:pPr>
              <a:lnSpc>
                <a:spcPts val="1800"/>
              </a:lnSpc>
            </a:pPr>
            <a:r>
              <a:rPr lang="en" b="1" dirty="0">
                <a:solidFill>
                  <a:schemeClr val="accent5">
                    <a:lumMod val="50000"/>
                  </a:schemeClr>
                </a:solidFill>
                <a:latin typeface="AvenirNext LT Pro Regular" pitchFamily="34" charset="0"/>
              </a:rPr>
              <a:t>Departamento de Cultura del </a:t>
            </a:r>
            <a:r>
              <a:rPr lang="en" b="1" dirty="0" smtClean="0">
                <a:solidFill>
                  <a:schemeClr val="accent5">
                    <a:lumMod val="50000"/>
                  </a:schemeClr>
                </a:solidFill>
                <a:latin typeface="AvenirNext LT Pro Regular" pitchFamily="34" charset="0"/>
              </a:rPr>
              <a:t>Agua</a:t>
            </a:r>
            <a:endParaRPr lang="es-ES" b="1" dirty="0">
              <a:latin typeface="AvenirNext LT Pro Bold" pitchFamily="34" charset="0"/>
            </a:endParaRPr>
          </a:p>
        </p:txBody>
      </p:sp>
      <p:pic>
        <p:nvPicPr>
          <p:cNvPr id="14" name="13 Imagen" descr="Cerodesperdicio.png"/>
          <p:cNvPicPr>
            <a:picLocks noChangeAspect="1"/>
          </p:cNvPicPr>
          <p:nvPr/>
        </p:nvPicPr>
        <p:blipFill>
          <a:blip r:embed="rId3"/>
          <a:srcRect b="17591"/>
          <a:stretch>
            <a:fillRect/>
          </a:stretch>
        </p:blipFill>
        <p:spPr>
          <a:xfrm>
            <a:off x="473022" y="1386157"/>
            <a:ext cx="6356145" cy="2983162"/>
          </a:xfrm>
          <a:prstGeom prst="rect">
            <a:avLst/>
          </a:prstGeom>
        </p:spPr>
      </p:pic>
      <p:sp>
        <p:nvSpPr>
          <p:cNvPr id="15" name="6 CuadroTexto"/>
          <p:cNvSpPr txBox="1"/>
          <p:nvPr/>
        </p:nvSpPr>
        <p:spPr>
          <a:xfrm>
            <a:off x="4580058" y="4315325"/>
            <a:ext cx="6933460" cy="1323439"/>
          </a:xfrm>
          <a:prstGeom prst="rect">
            <a:avLst/>
          </a:prstGeom>
          <a:noFill/>
        </p:spPr>
        <p:txBody>
          <a:bodyPr wrap="square" rtlCol="0">
            <a:spAutoFit/>
          </a:bodyPr>
          <a:lstStyle/>
          <a:p>
            <a:pPr>
              <a:lnSpc>
                <a:spcPts val="3200"/>
              </a:lnSpc>
            </a:pPr>
            <a:r>
              <a:rPr lang="es-ES" sz="2800" dirty="0">
                <a:solidFill>
                  <a:schemeClr val="accent5">
                    <a:lumMod val="50000"/>
                  </a:schemeClr>
                </a:solidFill>
                <a:latin typeface="Arial" pitchFamily="34" charset="0"/>
                <a:cs typeface="Arial" pitchFamily="34" charset="0"/>
              </a:rPr>
              <a:t>Para la Reducción de Consumos de Agua Potable</a:t>
            </a:r>
          </a:p>
          <a:p>
            <a:pPr>
              <a:lnSpc>
                <a:spcPts val="3200"/>
              </a:lnSpc>
            </a:pPr>
            <a:r>
              <a:rPr lang="es-ES" sz="2800" dirty="0">
                <a:solidFill>
                  <a:schemeClr val="accent5">
                    <a:lumMod val="50000"/>
                  </a:schemeClr>
                </a:solidFill>
                <a:latin typeface="Arial" pitchFamily="34" charset="0"/>
                <a:cs typeface="Arial" pitchFamily="34" charset="0"/>
              </a:rPr>
              <a:t>en las Instituciones Educativas</a:t>
            </a:r>
            <a:endParaRPr lang="es-ES" sz="2800" dirty="0">
              <a:latin typeface="Arial" pitchFamily="34" charset="0"/>
              <a:cs typeface="Arial" pitchFamily="34" charset="0"/>
            </a:endParaRPr>
          </a:p>
        </p:txBody>
      </p:sp>
      <p:cxnSp>
        <p:nvCxnSpPr>
          <p:cNvPr id="20" name="19 Conector recto"/>
          <p:cNvCxnSpPr/>
          <p:nvPr/>
        </p:nvCxnSpPr>
        <p:spPr>
          <a:xfrm>
            <a:off x="4634144" y="5582923"/>
            <a:ext cx="579711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6474940" y="47147"/>
            <a:ext cx="5642919" cy="897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pic>
        <p:nvPicPr>
          <p:cNvPr id="13" name="6 Imagen" descr="SEP10-Logo JMAS SEP-2021 Color.png"/>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Lst>
          </a:blip>
          <a:srcRect t="-22797" r="62616" b="22797"/>
          <a:stretch/>
        </p:blipFill>
        <p:spPr>
          <a:xfrm>
            <a:off x="6602448" y="-8693"/>
            <a:ext cx="1152128" cy="938235"/>
          </a:xfrm>
          <a:prstGeom prst="rect">
            <a:avLst/>
          </a:prstGeom>
        </p:spPr>
      </p:pic>
    </p:spTree>
    <p:extLst>
      <p:ext uri="{BB962C8B-B14F-4D97-AF65-F5344CB8AC3E}">
        <p14:creationId xmlns:p14="http://schemas.microsoft.com/office/powerpoint/2010/main" val="1265298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9999133" y="6011409"/>
            <a:ext cx="2192867" cy="846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973896" y="1322024"/>
            <a:ext cx="10826972" cy="523220"/>
          </a:xfrm>
          <a:prstGeom prst="rect">
            <a:avLst/>
          </a:prstGeom>
          <a:noFill/>
        </p:spPr>
        <p:txBody>
          <a:bodyPr wrap="square" rtlCol="0">
            <a:spAutoFit/>
          </a:bodyPr>
          <a:lstStyle/>
          <a:p>
            <a:r>
              <a:rPr lang="es-MX" sz="2800" spc="-150" dirty="0">
                <a:solidFill>
                  <a:schemeClr val="accent1">
                    <a:lumMod val="50000"/>
                  </a:schemeClr>
                </a:solidFill>
                <a:latin typeface="Avenir" panose="02000503020000020003"/>
              </a:rPr>
              <a:t>Análisis de gasto de agua promedio por persona por día en una escuela</a:t>
            </a:r>
          </a:p>
        </p:txBody>
      </p:sp>
      <p:pic>
        <p:nvPicPr>
          <p:cNvPr id="4" name="Imagen 3"/>
          <p:cNvPicPr>
            <a:picLocks noChangeAspect="1"/>
          </p:cNvPicPr>
          <p:nvPr/>
        </p:nvPicPr>
        <p:blipFill>
          <a:blip r:embed="rId2"/>
          <a:stretch>
            <a:fillRect/>
          </a:stretch>
        </p:blipFill>
        <p:spPr>
          <a:xfrm>
            <a:off x="3573237" y="1951168"/>
            <a:ext cx="2167951" cy="2933498"/>
          </a:xfrm>
          <a:prstGeom prst="rect">
            <a:avLst/>
          </a:prstGeom>
          <a:ln w="38100">
            <a:noFill/>
          </a:ln>
        </p:spPr>
      </p:pic>
      <p:pic>
        <p:nvPicPr>
          <p:cNvPr id="2" name="Imagen 1"/>
          <p:cNvPicPr>
            <a:picLocks noChangeAspect="1"/>
          </p:cNvPicPr>
          <p:nvPr/>
        </p:nvPicPr>
        <p:blipFill>
          <a:blip r:embed="rId3"/>
          <a:stretch>
            <a:fillRect/>
          </a:stretch>
        </p:blipFill>
        <p:spPr>
          <a:xfrm>
            <a:off x="1024698" y="1951168"/>
            <a:ext cx="1996225" cy="2701132"/>
          </a:xfrm>
          <a:prstGeom prst="rect">
            <a:avLst/>
          </a:prstGeom>
          <a:ln w="38100">
            <a:noFill/>
          </a:ln>
        </p:spPr>
      </p:pic>
      <p:pic>
        <p:nvPicPr>
          <p:cNvPr id="5" name="Imagen 4"/>
          <p:cNvPicPr>
            <a:picLocks noChangeAspect="1"/>
          </p:cNvPicPr>
          <p:nvPr/>
        </p:nvPicPr>
        <p:blipFill>
          <a:blip r:embed="rId4"/>
          <a:stretch>
            <a:fillRect/>
          </a:stretch>
        </p:blipFill>
        <p:spPr>
          <a:xfrm>
            <a:off x="6293502" y="1951168"/>
            <a:ext cx="2167950" cy="2768508"/>
          </a:xfrm>
          <a:prstGeom prst="rect">
            <a:avLst/>
          </a:prstGeom>
          <a:ln w="38100">
            <a:noFill/>
          </a:ln>
        </p:spPr>
      </p:pic>
      <p:pic>
        <p:nvPicPr>
          <p:cNvPr id="6" name="Imagen 5"/>
          <p:cNvPicPr>
            <a:picLocks noChangeAspect="1"/>
          </p:cNvPicPr>
          <p:nvPr/>
        </p:nvPicPr>
        <p:blipFill>
          <a:blip r:embed="rId5"/>
          <a:stretch>
            <a:fillRect/>
          </a:stretch>
        </p:blipFill>
        <p:spPr>
          <a:xfrm>
            <a:off x="9013766" y="1951168"/>
            <a:ext cx="2150772" cy="2746572"/>
          </a:xfrm>
          <a:prstGeom prst="rect">
            <a:avLst/>
          </a:prstGeom>
          <a:ln w="38100">
            <a:noFill/>
          </a:ln>
        </p:spPr>
      </p:pic>
      <p:pic>
        <p:nvPicPr>
          <p:cNvPr id="7" name="Imagen 6"/>
          <p:cNvPicPr>
            <a:picLocks noChangeAspect="1"/>
          </p:cNvPicPr>
          <p:nvPr/>
        </p:nvPicPr>
        <p:blipFill>
          <a:blip r:embed="rId6"/>
          <a:stretch>
            <a:fillRect/>
          </a:stretch>
        </p:blipFill>
        <p:spPr>
          <a:xfrm>
            <a:off x="8000438" y="5186736"/>
            <a:ext cx="3138699" cy="875475"/>
          </a:xfrm>
          <a:prstGeom prst="rect">
            <a:avLst/>
          </a:prstGeom>
          <a:ln w="22225">
            <a:noFill/>
          </a:ln>
        </p:spPr>
      </p:pic>
      <p:sp>
        <p:nvSpPr>
          <p:cNvPr id="12" name="CuadroTexto 11"/>
          <p:cNvSpPr txBox="1"/>
          <p:nvPr/>
        </p:nvSpPr>
        <p:spPr>
          <a:xfrm>
            <a:off x="489971" y="5085132"/>
            <a:ext cx="7485074" cy="1415772"/>
          </a:xfrm>
          <a:prstGeom prst="rect">
            <a:avLst/>
          </a:prstGeom>
          <a:noFill/>
        </p:spPr>
        <p:txBody>
          <a:bodyPr wrap="square" rtlCol="0">
            <a:spAutoFit/>
          </a:bodyPr>
          <a:lstStyle/>
          <a:p>
            <a:r>
              <a:rPr lang="es-MX" sz="1600" dirty="0">
                <a:latin typeface="Arial" pitchFamily="34" charset="0"/>
                <a:cs typeface="Arial" pitchFamily="34" charset="0"/>
              </a:rPr>
              <a:t>Procedimiento para sacar el </a:t>
            </a:r>
            <a:r>
              <a:rPr lang="es-MX" sz="1600" b="1" dirty="0">
                <a:latin typeface="Arial" pitchFamily="34" charset="0"/>
                <a:cs typeface="Arial" pitchFamily="34" charset="0"/>
              </a:rPr>
              <a:t>Gasto Promedio Por Persona Día:</a:t>
            </a:r>
          </a:p>
          <a:p>
            <a:pPr lvl="1">
              <a:spcBef>
                <a:spcPts val="300"/>
              </a:spcBef>
            </a:pPr>
            <a:r>
              <a:rPr lang="es-MX" sz="1200" b="1" dirty="0">
                <a:latin typeface="Arial" pitchFamily="34" charset="0"/>
                <a:cs typeface="Arial" pitchFamily="34" charset="0"/>
              </a:rPr>
              <a:t>1.</a:t>
            </a:r>
            <a:r>
              <a:rPr lang="es-MX" sz="1200" dirty="0">
                <a:latin typeface="Arial" pitchFamily="34" charset="0"/>
                <a:cs typeface="Arial" pitchFamily="34" charset="0"/>
              </a:rPr>
              <a:t> Se sumaron los gastos por mes, y se saco el promedio en M3 y se hizo conversión a litros </a:t>
            </a:r>
          </a:p>
          <a:p>
            <a:pPr lvl="1">
              <a:spcBef>
                <a:spcPts val="300"/>
              </a:spcBef>
            </a:pPr>
            <a:r>
              <a:rPr lang="es-MX" sz="1200" b="1" dirty="0">
                <a:latin typeface="Arial" pitchFamily="34" charset="0"/>
                <a:cs typeface="Arial" pitchFamily="34" charset="0"/>
              </a:rPr>
              <a:t>2.</a:t>
            </a:r>
            <a:r>
              <a:rPr lang="es-MX" sz="1200" dirty="0">
                <a:latin typeface="Arial" pitchFamily="34" charset="0"/>
                <a:cs typeface="Arial" pitchFamily="34" charset="0"/>
              </a:rPr>
              <a:t> Se dividió entre el numero de personas sumando alumnos, docentes, intendentes, generando el gasto por persona al mes</a:t>
            </a:r>
          </a:p>
          <a:p>
            <a:pPr lvl="1">
              <a:spcBef>
                <a:spcPts val="300"/>
              </a:spcBef>
            </a:pPr>
            <a:r>
              <a:rPr lang="es-MX" sz="1200" b="1" dirty="0">
                <a:latin typeface="Arial" pitchFamily="34" charset="0"/>
                <a:cs typeface="Arial" pitchFamily="34" charset="0"/>
              </a:rPr>
              <a:t>3.</a:t>
            </a:r>
            <a:r>
              <a:rPr lang="es-MX" sz="1200" dirty="0">
                <a:latin typeface="Arial" pitchFamily="34" charset="0"/>
                <a:cs typeface="Arial" pitchFamily="34" charset="0"/>
              </a:rPr>
              <a:t> Se dividió entre los 20 días de asistencia promedio al instituto </a:t>
            </a:r>
          </a:p>
          <a:p>
            <a:pPr lvl="1">
              <a:spcBef>
                <a:spcPts val="300"/>
              </a:spcBef>
            </a:pPr>
            <a:r>
              <a:rPr lang="es-MX" sz="1200" b="1" dirty="0">
                <a:latin typeface="Arial" pitchFamily="34" charset="0"/>
                <a:cs typeface="Arial" pitchFamily="34" charset="0"/>
              </a:rPr>
              <a:t>4.</a:t>
            </a:r>
            <a:r>
              <a:rPr lang="es-MX" sz="1200" dirty="0">
                <a:latin typeface="Arial" pitchFamily="34" charset="0"/>
                <a:cs typeface="Arial" pitchFamily="34" charset="0"/>
              </a:rPr>
              <a:t> Se sumaron los promedios de las 4 instituciones y se saco el promedio general entre las 4</a:t>
            </a:r>
          </a:p>
        </p:txBody>
      </p:sp>
      <p:pic>
        <p:nvPicPr>
          <p:cNvPr id="14" name="13 Imagen" descr="Cerodesperdiciociltillo2.png"/>
          <p:cNvPicPr>
            <a:picLocks noChangeAspect="1"/>
          </p:cNvPicPr>
          <p:nvPr/>
        </p:nvPicPr>
        <p:blipFill>
          <a:blip r:embed="rId7"/>
          <a:stretch>
            <a:fillRect/>
          </a:stretch>
        </p:blipFill>
        <p:spPr>
          <a:xfrm>
            <a:off x="337565" y="104982"/>
            <a:ext cx="5743646" cy="1013744"/>
          </a:xfrm>
          <a:prstGeom prst="rect">
            <a:avLst/>
          </a:prstGeom>
        </p:spPr>
      </p:pic>
      <p:sp>
        <p:nvSpPr>
          <p:cNvPr id="11" name="Rectángulo 10"/>
          <p:cNvSpPr/>
          <p:nvPr/>
        </p:nvSpPr>
        <p:spPr>
          <a:xfrm>
            <a:off x="8114270" y="71862"/>
            <a:ext cx="4003589" cy="95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p:cNvPicPr>
            <a:picLocks noChangeAspect="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spTree>
    <p:extLst>
      <p:ext uri="{BB962C8B-B14F-4D97-AF65-F5344CB8AC3E}">
        <p14:creationId xmlns:p14="http://schemas.microsoft.com/office/powerpoint/2010/main" val="95495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241291" y="2787736"/>
            <a:ext cx="5839920" cy="2031325"/>
          </a:xfrm>
          <a:prstGeom prst="rect">
            <a:avLst/>
          </a:prstGeom>
          <a:noFill/>
        </p:spPr>
        <p:txBody>
          <a:bodyPr wrap="square" rtlCol="0">
            <a:spAutoFit/>
          </a:bodyPr>
          <a:lstStyle/>
          <a:p>
            <a:r>
              <a:rPr lang="es-MX" sz="1400" b="1" dirty="0"/>
              <a:t>Gasto Promedio de Agua  por Persona por Día en una institución escolar:</a:t>
            </a:r>
          </a:p>
          <a:p>
            <a:pPr lvl="1"/>
            <a:r>
              <a:rPr lang="es-MX" sz="1400" dirty="0"/>
              <a:t>Utilizando los gastos de agua medidos de forma directa en la población escolar en las casas de los alumnos participantes en una investigación realizada en clase de seminario de investigación.</a:t>
            </a:r>
          </a:p>
          <a:p>
            <a:pPr lvl="1"/>
            <a:r>
              <a:rPr lang="es-MX" sz="1400" dirty="0"/>
              <a:t>De acuerdo a la tabla mostrada a continuación de todos los gastos de agua que genera una persona, se consideraron solamente los </a:t>
            </a:r>
          </a:p>
          <a:p>
            <a:pPr lvl="1"/>
            <a:r>
              <a:rPr lang="es-MX" sz="1400" dirty="0"/>
              <a:t>Gastos expuestos en la ultima fila que son los que genera un estudiante al estar de 4 a 8 horas en una Institución</a:t>
            </a:r>
          </a:p>
          <a:p>
            <a:pPr lvl="1"/>
            <a:endParaRPr lang="es-MX" sz="1400" dirty="0"/>
          </a:p>
        </p:txBody>
      </p:sp>
      <p:sp>
        <p:nvSpPr>
          <p:cNvPr id="12" name="CuadroTexto 11"/>
          <p:cNvSpPr txBox="1"/>
          <p:nvPr/>
        </p:nvSpPr>
        <p:spPr>
          <a:xfrm>
            <a:off x="241291" y="4872401"/>
            <a:ext cx="5806051" cy="1200329"/>
          </a:xfrm>
          <a:prstGeom prst="rect">
            <a:avLst/>
          </a:prstGeom>
          <a:noFill/>
        </p:spPr>
        <p:txBody>
          <a:bodyPr wrap="square" rtlCol="0">
            <a:spAutoFit/>
          </a:bodyPr>
          <a:lstStyle/>
          <a:p>
            <a:r>
              <a:rPr lang="es-MX" sz="1600" dirty="0"/>
              <a:t>Procedimiento para sacar el </a:t>
            </a:r>
            <a:r>
              <a:rPr lang="es-MX" sz="1600" b="1" dirty="0"/>
              <a:t>Gasto Promedio Por Persona por Día:</a:t>
            </a:r>
          </a:p>
          <a:p>
            <a:pPr lvl="1"/>
            <a:r>
              <a:rPr lang="es-MX" sz="1400" dirty="0"/>
              <a:t>Se midieron de forma directa los gastos de agua haciendo captura del agua usada, según hubo necesidad y otros análisis se realizaron por los tiempos de apertura de llaves y de acuerdo a la cantidad capturada en tiempo por minuto de apertura</a:t>
            </a:r>
          </a:p>
        </p:txBody>
      </p:sp>
      <p:sp>
        <p:nvSpPr>
          <p:cNvPr id="17" name="CuadroTexto 2"/>
          <p:cNvSpPr txBox="1"/>
          <p:nvPr/>
        </p:nvSpPr>
        <p:spPr>
          <a:xfrm>
            <a:off x="250604" y="1237354"/>
            <a:ext cx="11941395" cy="523220"/>
          </a:xfrm>
          <a:prstGeom prst="rect">
            <a:avLst/>
          </a:prstGeom>
          <a:noFill/>
        </p:spPr>
        <p:txBody>
          <a:bodyPr wrap="square" rtlCol="0">
            <a:spAutoFit/>
          </a:bodyPr>
          <a:lstStyle/>
          <a:p>
            <a:r>
              <a:rPr lang="es-MX" sz="2800" dirty="0">
                <a:solidFill>
                  <a:schemeClr val="accent1">
                    <a:lumMod val="50000"/>
                  </a:schemeClr>
                </a:solidFill>
                <a:latin typeface="Avenir" panose="02000503020000020003"/>
              </a:rPr>
              <a:t>Análisis de gasto de agua promedio por persona por día en una escuela</a:t>
            </a:r>
          </a:p>
        </p:txBody>
      </p:sp>
      <p:sp>
        <p:nvSpPr>
          <p:cNvPr id="18" name="CuadroTexto 2"/>
          <p:cNvSpPr txBox="1"/>
          <p:nvPr/>
        </p:nvSpPr>
        <p:spPr>
          <a:xfrm>
            <a:off x="241291" y="1951371"/>
            <a:ext cx="5852465" cy="646331"/>
          </a:xfrm>
          <a:prstGeom prst="rect">
            <a:avLst/>
          </a:prstGeom>
          <a:noFill/>
        </p:spPr>
        <p:txBody>
          <a:bodyPr wrap="square" rtlCol="0">
            <a:spAutoFit/>
          </a:bodyPr>
          <a:lstStyle/>
          <a:p>
            <a:r>
              <a:rPr lang="es-MX" dirty="0">
                <a:solidFill>
                  <a:schemeClr val="accent1">
                    <a:lumMod val="50000"/>
                  </a:schemeClr>
                </a:solidFill>
                <a:latin typeface="Avenir" panose="02000503020000020003"/>
              </a:rPr>
              <a:t>Método por promedio de gastos medidos</a:t>
            </a:r>
          </a:p>
          <a:p>
            <a:r>
              <a:rPr lang="es-MX" dirty="0">
                <a:solidFill>
                  <a:schemeClr val="accent1">
                    <a:lumMod val="50000"/>
                  </a:schemeClr>
                </a:solidFill>
                <a:latin typeface="Avenir" panose="02000503020000020003"/>
              </a:rPr>
              <a:t>de forma directa a estudiantes</a:t>
            </a:r>
          </a:p>
        </p:txBody>
      </p:sp>
      <p:pic>
        <p:nvPicPr>
          <p:cNvPr id="20" name="19 Imagen" descr="Cerodesperdiciociltillo2.png"/>
          <p:cNvPicPr>
            <a:picLocks noChangeAspect="1"/>
          </p:cNvPicPr>
          <p:nvPr/>
        </p:nvPicPr>
        <p:blipFill>
          <a:blip r:embed="rId2"/>
          <a:stretch>
            <a:fillRect/>
          </a:stretch>
        </p:blipFill>
        <p:spPr>
          <a:xfrm>
            <a:off x="337565" y="104982"/>
            <a:ext cx="5743646" cy="1013744"/>
          </a:xfrm>
          <a:prstGeom prst="rect">
            <a:avLst/>
          </a:prstGeom>
        </p:spPr>
      </p:pic>
      <p:pic>
        <p:nvPicPr>
          <p:cNvPr id="21" name="20 Imagen" descr="Tabla.png"/>
          <p:cNvPicPr>
            <a:picLocks noChangeAspect="1"/>
          </p:cNvPicPr>
          <p:nvPr/>
        </p:nvPicPr>
        <p:blipFill>
          <a:blip r:embed="rId3"/>
          <a:stretch>
            <a:fillRect/>
          </a:stretch>
        </p:blipFill>
        <p:spPr>
          <a:xfrm>
            <a:off x="6071706" y="1989471"/>
            <a:ext cx="5750862" cy="3756009"/>
          </a:xfrm>
          <a:prstGeom prst="rect">
            <a:avLst/>
          </a:prstGeom>
        </p:spPr>
      </p:pic>
      <p:sp>
        <p:nvSpPr>
          <p:cNvPr id="8" name="Rectángulo 7"/>
          <p:cNvSpPr/>
          <p:nvPr/>
        </p:nvSpPr>
        <p:spPr>
          <a:xfrm>
            <a:off x="8114270" y="71862"/>
            <a:ext cx="4003589" cy="95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sp>
        <p:nvSpPr>
          <p:cNvPr id="10" name="Rectángulo 9"/>
          <p:cNvSpPr/>
          <p:nvPr/>
        </p:nvSpPr>
        <p:spPr>
          <a:xfrm>
            <a:off x="10034030" y="5955957"/>
            <a:ext cx="2083829" cy="84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536036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329007" y="2173674"/>
            <a:ext cx="4327668" cy="461665"/>
          </a:xfrm>
          <a:prstGeom prst="rect">
            <a:avLst/>
          </a:prstGeom>
        </p:spPr>
        <p:txBody>
          <a:bodyPr wrap="square">
            <a:spAutoFit/>
          </a:bodyPr>
          <a:lstStyle/>
          <a:p>
            <a:r>
              <a:rPr lang="es-MX" sz="1200" dirty="0">
                <a:solidFill>
                  <a:schemeClr val="accent1">
                    <a:lumMod val="50000"/>
                  </a:schemeClr>
                </a:solidFill>
                <a:latin typeface="Arial" pitchFamily="34" charset="0"/>
                <a:cs typeface="Arial" pitchFamily="34" charset="0"/>
              </a:rPr>
              <a:t>Método por promedio de gastos reales medidos totales por JMAS entre número de personas total en la institución</a:t>
            </a:r>
          </a:p>
        </p:txBody>
      </p:sp>
      <p:sp>
        <p:nvSpPr>
          <p:cNvPr id="14" name="Rectángulo 13"/>
          <p:cNvSpPr/>
          <p:nvPr/>
        </p:nvSpPr>
        <p:spPr>
          <a:xfrm>
            <a:off x="6286951" y="2167524"/>
            <a:ext cx="5100507" cy="276999"/>
          </a:xfrm>
          <a:prstGeom prst="rect">
            <a:avLst/>
          </a:prstGeom>
        </p:spPr>
        <p:txBody>
          <a:bodyPr wrap="square">
            <a:spAutoFit/>
          </a:bodyPr>
          <a:lstStyle/>
          <a:p>
            <a:r>
              <a:rPr lang="es-MX" sz="1200" dirty="0">
                <a:solidFill>
                  <a:schemeClr val="accent1">
                    <a:lumMod val="50000"/>
                  </a:schemeClr>
                </a:solidFill>
                <a:latin typeface="Arial" pitchFamily="34" charset="0"/>
                <a:cs typeface="Arial" pitchFamily="34" charset="0"/>
              </a:rPr>
              <a:t>Método por promedio de gastos medidos de forma directa a estudiantes</a:t>
            </a:r>
          </a:p>
        </p:txBody>
      </p:sp>
      <p:sp>
        <p:nvSpPr>
          <p:cNvPr id="15" name="Rectángulo 14"/>
          <p:cNvSpPr/>
          <p:nvPr/>
        </p:nvSpPr>
        <p:spPr>
          <a:xfrm>
            <a:off x="329007" y="4419612"/>
            <a:ext cx="5569464" cy="1815882"/>
          </a:xfrm>
          <a:prstGeom prst="rect">
            <a:avLst/>
          </a:prstGeom>
        </p:spPr>
        <p:txBody>
          <a:bodyPr wrap="square">
            <a:spAutoFit/>
          </a:bodyPr>
          <a:lstStyle/>
          <a:p>
            <a:r>
              <a:rPr lang="es-MX" sz="1200" dirty="0">
                <a:solidFill>
                  <a:schemeClr val="accent1">
                    <a:lumMod val="50000"/>
                  </a:schemeClr>
                </a:solidFill>
                <a:latin typeface="Arial" pitchFamily="34" charset="0"/>
                <a:cs typeface="Arial" pitchFamily="34" charset="0"/>
              </a:rPr>
              <a:t>REALIZANDO LA SUMA DE AMBOS SISTEMAS DE OBTENSION DE DATOS</a:t>
            </a:r>
          </a:p>
          <a:p>
            <a:r>
              <a:rPr lang="es-MX" dirty="0">
                <a:solidFill>
                  <a:schemeClr val="accent1">
                    <a:lumMod val="50000"/>
                  </a:schemeClr>
                </a:solidFill>
                <a:latin typeface="Arial" pitchFamily="34" charset="0"/>
                <a:cs typeface="Arial" pitchFamily="34" charset="0"/>
              </a:rPr>
              <a:t>37.2521 + 32 = 69.2521   </a:t>
            </a:r>
          </a:p>
          <a:p>
            <a:endParaRPr lang="es-MX" sz="1200" dirty="0">
              <a:solidFill>
                <a:schemeClr val="accent1">
                  <a:lumMod val="50000"/>
                </a:schemeClr>
              </a:solidFill>
              <a:latin typeface="Arial" pitchFamily="34" charset="0"/>
              <a:cs typeface="Arial" pitchFamily="34" charset="0"/>
            </a:endParaRPr>
          </a:p>
          <a:p>
            <a:pPr>
              <a:lnSpc>
                <a:spcPts val="2400"/>
              </a:lnSpc>
            </a:pPr>
            <a:r>
              <a:rPr lang="es-MX" sz="1200" dirty="0">
                <a:solidFill>
                  <a:schemeClr val="accent1">
                    <a:lumMod val="50000"/>
                  </a:schemeClr>
                </a:solidFill>
                <a:latin typeface="Arial" pitchFamily="34" charset="0"/>
                <a:cs typeface="Arial" pitchFamily="34" charset="0"/>
              </a:rPr>
              <a:t>SACANDO EL PROMEDIO </a:t>
            </a:r>
          </a:p>
          <a:p>
            <a:pPr>
              <a:lnSpc>
                <a:spcPts val="2400"/>
              </a:lnSpc>
            </a:pPr>
            <a:r>
              <a:rPr lang="es-MX" dirty="0">
                <a:solidFill>
                  <a:schemeClr val="accent1">
                    <a:lumMod val="50000"/>
                  </a:schemeClr>
                </a:solidFill>
                <a:latin typeface="Arial" pitchFamily="34" charset="0"/>
                <a:cs typeface="Arial" pitchFamily="34" charset="0"/>
              </a:rPr>
              <a:t>69.2521 /2 = </a:t>
            </a:r>
            <a:r>
              <a:rPr lang="es-MX" sz="2800" dirty="0">
                <a:solidFill>
                  <a:srgbClr val="FF0000"/>
                </a:solidFill>
                <a:latin typeface="Arial" pitchFamily="34" charset="0"/>
                <a:cs typeface="Arial" pitchFamily="34" charset="0"/>
              </a:rPr>
              <a:t>34.62 </a:t>
            </a:r>
            <a:r>
              <a:rPr lang="es-MX" sz="2800" dirty="0" err="1">
                <a:solidFill>
                  <a:srgbClr val="FF0000"/>
                </a:solidFill>
                <a:latin typeface="Arial" pitchFamily="34" charset="0"/>
                <a:cs typeface="Arial" pitchFamily="34" charset="0"/>
              </a:rPr>
              <a:t>Lts.</a:t>
            </a:r>
            <a:endParaRPr lang="es-MX" sz="2800" dirty="0">
              <a:solidFill>
                <a:srgbClr val="FF0000"/>
              </a:solidFill>
              <a:latin typeface="Arial" pitchFamily="34" charset="0"/>
              <a:cs typeface="Arial" pitchFamily="34" charset="0"/>
            </a:endParaRPr>
          </a:p>
          <a:p>
            <a:pPr>
              <a:lnSpc>
                <a:spcPts val="1800"/>
              </a:lnSpc>
            </a:pPr>
            <a:r>
              <a:rPr lang="es-MX" sz="2800" dirty="0">
                <a:solidFill>
                  <a:srgbClr val="FF0000"/>
                </a:solidFill>
                <a:latin typeface="Arial" pitchFamily="34" charset="0"/>
                <a:cs typeface="Arial" pitchFamily="34" charset="0"/>
              </a:rPr>
              <a:t>	    </a:t>
            </a:r>
            <a:r>
              <a:rPr lang="es-MX" sz="1600" dirty="0">
                <a:solidFill>
                  <a:srgbClr val="FF0000"/>
                </a:solidFill>
                <a:latin typeface="Arial" pitchFamily="34" charset="0"/>
                <a:cs typeface="Arial" pitchFamily="34" charset="0"/>
              </a:rPr>
              <a:t>Gasto agua persona día en una</a:t>
            </a:r>
          </a:p>
          <a:p>
            <a:pPr>
              <a:lnSpc>
                <a:spcPts val="1800"/>
              </a:lnSpc>
            </a:pPr>
            <a:r>
              <a:rPr lang="es-MX" sz="1600" dirty="0">
                <a:solidFill>
                  <a:srgbClr val="FF0000"/>
                </a:solidFill>
                <a:latin typeface="Arial" pitchFamily="34" charset="0"/>
                <a:cs typeface="Arial" pitchFamily="34" charset="0"/>
              </a:rPr>
              <a:t>	       institución educativa</a:t>
            </a:r>
            <a:endParaRPr lang="es-MX" sz="2800" dirty="0">
              <a:solidFill>
                <a:srgbClr val="FF0000"/>
              </a:solidFill>
              <a:latin typeface="Arial" pitchFamily="34" charset="0"/>
              <a:cs typeface="Arial" pitchFamily="34" charset="0"/>
            </a:endParaRPr>
          </a:p>
        </p:txBody>
      </p:sp>
      <p:sp>
        <p:nvSpPr>
          <p:cNvPr id="12" name="CuadroTexto 2"/>
          <p:cNvSpPr txBox="1"/>
          <p:nvPr/>
        </p:nvSpPr>
        <p:spPr>
          <a:xfrm>
            <a:off x="250604" y="1237354"/>
            <a:ext cx="11941395" cy="523220"/>
          </a:xfrm>
          <a:prstGeom prst="rect">
            <a:avLst/>
          </a:prstGeom>
          <a:noFill/>
        </p:spPr>
        <p:txBody>
          <a:bodyPr wrap="square" rtlCol="0">
            <a:spAutoFit/>
          </a:bodyPr>
          <a:lstStyle/>
          <a:p>
            <a:r>
              <a:rPr lang="es-MX" sz="2800" dirty="0">
                <a:solidFill>
                  <a:schemeClr val="accent1">
                    <a:lumMod val="50000"/>
                  </a:schemeClr>
                </a:solidFill>
                <a:latin typeface="Avenir" panose="02000503020000020003"/>
              </a:rPr>
              <a:t>Análisis de gasto de agua promedio por persona por día en una escuela</a:t>
            </a:r>
          </a:p>
        </p:txBody>
      </p:sp>
      <p:sp>
        <p:nvSpPr>
          <p:cNvPr id="17" name="Rectángulo 12"/>
          <p:cNvSpPr/>
          <p:nvPr/>
        </p:nvSpPr>
        <p:spPr>
          <a:xfrm>
            <a:off x="263351" y="1760574"/>
            <a:ext cx="11031181" cy="307777"/>
          </a:xfrm>
          <a:prstGeom prst="rect">
            <a:avLst/>
          </a:prstGeom>
        </p:spPr>
        <p:txBody>
          <a:bodyPr wrap="square">
            <a:spAutoFit/>
          </a:bodyPr>
          <a:lstStyle/>
          <a:p>
            <a:r>
              <a:rPr lang="es-MX" sz="1400" dirty="0" err="1">
                <a:solidFill>
                  <a:schemeClr val="accent1">
                    <a:lumMod val="50000"/>
                  </a:schemeClr>
                </a:solidFill>
                <a:latin typeface="Arial" pitchFamily="34" charset="0"/>
                <a:cs typeface="Arial" pitchFamily="34" charset="0"/>
              </a:rPr>
              <a:t>Obtensión</a:t>
            </a:r>
            <a:r>
              <a:rPr lang="es-MX" sz="1400" dirty="0">
                <a:solidFill>
                  <a:schemeClr val="accent1">
                    <a:lumMod val="50000"/>
                  </a:schemeClr>
                </a:solidFill>
                <a:latin typeface="Arial" pitchFamily="34" charset="0"/>
                <a:cs typeface="Arial" pitchFamily="34" charset="0"/>
              </a:rPr>
              <a:t> promedio de gastos de agua por persona durante su estancia en una escuela</a:t>
            </a:r>
          </a:p>
        </p:txBody>
      </p:sp>
      <p:pic>
        <p:nvPicPr>
          <p:cNvPr id="18" name="17 Imagen" descr="Cerodesperdiciociltillo2.png"/>
          <p:cNvPicPr>
            <a:picLocks noChangeAspect="1"/>
          </p:cNvPicPr>
          <p:nvPr/>
        </p:nvPicPr>
        <p:blipFill>
          <a:blip r:embed="rId2"/>
          <a:stretch>
            <a:fillRect/>
          </a:stretch>
        </p:blipFill>
        <p:spPr>
          <a:xfrm>
            <a:off x="337565" y="104982"/>
            <a:ext cx="5743646" cy="1013744"/>
          </a:xfrm>
          <a:prstGeom prst="rect">
            <a:avLst/>
          </a:prstGeom>
        </p:spPr>
      </p:pic>
      <p:pic>
        <p:nvPicPr>
          <p:cNvPr id="19" name="18 Imagen" descr="Suma de p´romedios.png"/>
          <p:cNvPicPr>
            <a:picLocks noChangeAspect="1"/>
          </p:cNvPicPr>
          <p:nvPr/>
        </p:nvPicPr>
        <p:blipFill>
          <a:blip r:embed="rId3"/>
          <a:stretch>
            <a:fillRect/>
          </a:stretch>
        </p:blipFill>
        <p:spPr>
          <a:xfrm>
            <a:off x="444245" y="2690620"/>
            <a:ext cx="5294387" cy="1476759"/>
          </a:xfrm>
          <a:prstGeom prst="rect">
            <a:avLst/>
          </a:prstGeom>
        </p:spPr>
      </p:pic>
      <p:pic>
        <p:nvPicPr>
          <p:cNvPr id="20" name="19 Imagen" descr="Tabla chica.png"/>
          <p:cNvPicPr>
            <a:picLocks noChangeAspect="1"/>
          </p:cNvPicPr>
          <p:nvPr/>
        </p:nvPicPr>
        <p:blipFill>
          <a:blip r:embed="rId4"/>
          <a:stretch>
            <a:fillRect/>
          </a:stretch>
        </p:blipFill>
        <p:spPr>
          <a:xfrm>
            <a:off x="6378391" y="2690620"/>
            <a:ext cx="3279230" cy="3726180"/>
          </a:xfrm>
          <a:prstGeom prst="rect">
            <a:avLst/>
          </a:prstGeom>
        </p:spPr>
      </p:pic>
      <p:sp>
        <p:nvSpPr>
          <p:cNvPr id="10" name="Rectángulo 9"/>
          <p:cNvSpPr/>
          <p:nvPr/>
        </p:nvSpPr>
        <p:spPr>
          <a:xfrm>
            <a:off x="8114270" y="71862"/>
            <a:ext cx="4003589" cy="95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sp>
        <p:nvSpPr>
          <p:cNvPr id="16" name="Rectángulo 15"/>
          <p:cNvSpPr/>
          <p:nvPr/>
        </p:nvSpPr>
        <p:spPr>
          <a:xfrm>
            <a:off x="10034030" y="5955957"/>
            <a:ext cx="2083829" cy="84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51134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17 Imagen" descr="Cerodesperdiciociltillo2.png"/>
          <p:cNvPicPr>
            <a:picLocks noChangeAspect="1"/>
          </p:cNvPicPr>
          <p:nvPr/>
        </p:nvPicPr>
        <p:blipFill>
          <a:blip r:embed="rId2"/>
          <a:stretch>
            <a:fillRect/>
          </a:stretch>
        </p:blipFill>
        <p:spPr>
          <a:xfrm>
            <a:off x="337565" y="104982"/>
            <a:ext cx="5743646" cy="1013744"/>
          </a:xfrm>
          <a:prstGeom prst="rect">
            <a:avLst/>
          </a:prstGeom>
        </p:spPr>
      </p:pic>
      <p:pic>
        <p:nvPicPr>
          <p:cNvPr id="20" name="19 Imagen" descr="Tabla chica.png"/>
          <p:cNvPicPr>
            <a:picLocks noChangeAspect="1"/>
          </p:cNvPicPr>
          <p:nvPr/>
        </p:nvPicPr>
        <p:blipFill>
          <a:blip r:embed="rId3"/>
          <a:stretch>
            <a:fillRect/>
          </a:stretch>
        </p:blipFill>
        <p:spPr>
          <a:xfrm>
            <a:off x="6559993" y="2377252"/>
            <a:ext cx="3279229" cy="3726180"/>
          </a:xfrm>
          <a:prstGeom prst="rect">
            <a:avLst/>
          </a:prstGeom>
        </p:spPr>
      </p:pic>
      <p:sp>
        <p:nvSpPr>
          <p:cNvPr id="2" name="CuadroTexto 1">
            <a:extLst>
              <a:ext uri="{FF2B5EF4-FFF2-40B4-BE49-F238E27FC236}">
                <a16:creationId xmlns:a16="http://schemas.microsoft.com/office/drawing/2014/main" xmlns="" id="{E01C0FEC-F197-DAA0-2052-94D1A251A02E}"/>
              </a:ext>
            </a:extLst>
          </p:cNvPr>
          <p:cNvSpPr txBox="1"/>
          <p:nvPr/>
        </p:nvSpPr>
        <p:spPr>
          <a:xfrm>
            <a:off x="612776" y="2382426"/>
            <a:ext cx="5743646" cy="3785652"/>
          </a:xfrm>
          <a:prstGeom prst="rect">
            <a:avLst/>
          </a:prstGeom>
          <a:noFill/>
        </p:spPr>
        <p:txBody>
          <a:bodyPr wrap="square" rtlCol="0">
            <a:spAutoFit/>
          </a:bodyPr>
          <a:lstStyle/>
          <a:p>
            <a:r>
              <a:rPr lang="es-MX" sz="1200" dirty="0"/>
              <a:t>La propuesta que se esta proponiendo de 24 litros por persona al día considera el abastecimiento de las necesidades básicas a cubrir de una forma adecuada para los gastos de agua de una persona al estar en una institución educativa.</a:t>
            </a:r>
          </a:p>
          <a:p>
            <a:pPr marL="342900" indent="-342900">
              <a:buAutoNum type="alphaLcPeriod"/>
            </a:pPr>
            <a:r>
              <a:rPr lang="es-MX" sz="1200" dirty="0"/>
              <a:t>El rubro de sanitario considera 14 litros de gasto de agua considerando 2 usos de sanitario de 6 litros de descarga mas 2 litros extras, obviamente una persona al </a:t>
            </a:r>
            <a:r>
              <a:rPr lang="es-MX" sz="1200" dirty="0" err="1"/>
              <a:t>dia</a:t>
            </a:r>
            <a:r>
              <a:rPr lang="es-MX" sz="1200" dirty="0"/>
              <a:t> acude mas veces al sanitario pero eso ya es en su casa .</a:t>
            </a:r>
          </a:p>
          <a:p>
            <a:pPr marL="342900" indent="-342900">
              <a:buAutoNum type="alphaLcPeriod"/>
            </a:pPr>
            <a:r>
              <a:rPr lang="es-MX" sz="1200" dirty="0"/>
              <a:t>El rubro de higiene personal considera 5 litros de agua para propósitos de lavado de manos y cepillado de dientes.</a:t>
            </a:r>
          </a:p>
          <a:p>
            <a:pPr marL="342900" indent="-342900">
              <a:buAutoNum type="alphaLcPeriod"/>
            </a:pPr>
            <a:r>
              <a:rPr lang="es-MX" sz="1200" dirty="0"/>
              <a:t>El rubro de alimentos considera 2 litros de agua, para la generación de alimentos dentro de la institución.</a:t>
            </a:r>
          </a:p>
          <a:p>
            <a:pPr marL="342900" indent="-342900">
              <a:buAutoNum type="alphaLcPeriod"/>
            </a:pPr>
            <a:r>
              <a:rPr lang="es-MX" sz="1200" dirty="0"/>
              <a:t>El rubro de beber considera el promedio normal de beber de 2 litros de agua dentro de la institución.</a:t>
            </a:r>
          </a:p>
          <a:p>
            <a:pPr marL="342900" indent="-342900">
              <a:buAutoNum type="alphaLcPeriod"/>
            </a:pPr>
            <a:r>
              <a:rPr lang="es-MX" sz="1200" dirty="0"/>
              <a:t>El rubro de lavadero de trastes considera 01 litros de agua por persona al día.</a:t>
            </a:r>
          </a:p>
          <a:p>
            <a:pPr marL="342900" indent="-342900">
              <a:buAutoNum type="alphaLcPeriod"/>
            </a:pPr>
            <a:endParaRPr lang="es-MX" sz="1200" dirty="0"/>
          </a:p>
          <a:p>
            <a:pPr algn="just"/>
            <a:r>
              <a:rPr lang="es-MX" sz="1200" dirty="0"/>
              <a:t>Nota: el resto de los rubros de gasto de agua que aparecen en esta grafica se descartan como dotación gratuita dada la problemática que actualmente enfrentamos la conurbación de cd Juárez, Chih. – El Paso </a:t>
            </a:r>
            <a:r>
              <a:rPr lang="es-MX" sz="1200" dirty="0" err="1"/>
              <a:t>Tx</a:t>
            </a:r>
            <a:r>
              <a:rPr lang="es-MX" sz="1200" dirty="0"/>
              <a:t>. Como extractores de acuífero del cual dependemos y que debemos de disminuir nuestros consumos de forma inmediata ya que se están presentando cuadros de pozos que se han sustituido de fuentes lejanas por falta del recurso.</a:t>
            </a:r>
          </a:p>
        </p:txBody>
      </p:sp>
      <p:sp>
        <p:nvSpPr>
          <p:cNvPr id="3" name="CuadroTexto 2">
            <a:extLst>
              <a:ext uri="{FF2B5EF4-FFF2-40B4-BE49-F238E27FC236}">
                <a16:creationId xmlns:a16="http://schemas.microsoft.com/office/drawing/2014/main" xmlns="" id="{75D5E36D-7D6C-906B-3735-E6CAC6EA6BDD}"/>
              </a:ext>
            </a:extLst>
          </p:cNvPr>
          <p:cNvSpPr txBox="1"/>
          <p:nvPr/>
        </p:nvSpPr>
        <p:spPr>
          <a:xfrm>
            <a:off x="228600" y="1565910"/>
            <a:ext cx="7069308" cy="369332"/>
          </a:xfrm>
          <a:prstGeom prst="rect">
            <a:avLst/>
          </a:prstGeom>
          <a:noFill/>
        </p:spPr>
        <p:txBody>
          <a:bodyPr wrap="none" rtlCol="0">
            <a:spAutoFit/>
          </a:bodyPr>
          <a:lstStyle/>
          <a:p>
            <a:r>
              <a:rPr lang="es-MX" dirty="0"/>
              <a:t>Propuesta para dotación gratis de agua por persona por día a una escuela</a:t>
            </a:r>
          </a:p>
        </p:txBody>
      </p:sp>
      <p:sp>
        <p:nvSpPr>
          <p:cNvPr id="4" name="CuadroTexto 3">
            <a:extLst>
              <a:ext uri="{FF2B5EF4-FFF2-40B4-BE49-F238E27FC236}">
                <a16:creationId xmlns:a16="http://schemas.microsoft.com/office/drawing/2014/main" xmlns="" id="{03A79332-1FC0-21B8-1FF2-69C2BD6E9B41}"/>
              </a:ext>
            </a:extLst>
          </p:cNvPr>
          <p:cNvSpPr txBox="1"/>
          <p:nvPr/>
        </p:nvSpPr>
        <p:spPr>
          <a:xfrm>
            <a:off x="10147301" y="2064926"/>
            <a:ext cx="1816100" cy="2308324"/>
          </a:xfrm>
          <a:prstGeom prst="rect">
            <a:avLst/>
          </a:prstGeom>
          <a:noFill/>
        </p:spPr>
        <p:txBody>
          <a:bodyPr wrap="square" rtlCol="0">
            <a:spAutoFit/>
          </a:bodyPr>
          <a:lstStyle/>
          <a:p>
            <a:pPr algn="ctr"/>
            <a:r>
              <a:rPr lang="es-MX" dirty="0"/>
              <a:t>En general se considera en esta propuesta los elementos adecuados de uso del agua dentro de una institución con:</a:t>
            </a:r>
          </a:p>
        </p:txBody>
      </p:sp>
      <p:sp>
        <p:nvSpPr>
          <p:cNvPr id="5" name="CuadroTexto 4">
            <a:extLst>
              <a:ext uri="{FF2B5EF4-FFF2-40B4-BE49-F238E27FC236}">
                <a16:creationId xmlns:a16="http://schemas.microsoft.com/office/drawing/2014/main" xmlns="" id="{531EE5FE-90E1-300D-BBE2-ED602D23AD5D}"/>
              </a:ext>
            </a:extLst>
          </p:cNvPr>
          <p:cNvSpPr txBox="1"/>
          <p:nvPr/>
        </p:nvSpPr>
        <p:spPr>
          <a:xfrm>
            <a:off x="10209029" y="4622800"/>
            <a:ext cx="1692644" cy="1077218"/>
          </a:xfrm>
          <a:prstGeom prst="rect">
            <a:avLst/>
          </a:prstGeom>
          <a:noFill/>
        </p:spPr>
        <p:txBody>
          <a:bodyPr wrap="none" rtlCol="0">
            <a:spAutoFit/>
          </a:bodyPr>
          <a:lstStyle/>
          <a:p>
            <a:pPr algn="ctr"/>
            <a:r>
              <a:rPr lang="es-MX" sz="4000" dirty="0"/>
              <a:t>24 </a:t>
            </a:r>
            <a:r>
              <a:rPr lang="es-MX" sz="4000" dirty="0" err="1"/>
              <a:t>lts</a:t>
            </a:r>
            <a:r>
              <a:rPr lang="es-MX" sz="4000" dirty="0"/>
              <a:t> </a:t>
            </a:r>
            <a:br>
              <a:rPr lang="es-MX" sz="4000" dirty="0"/>
            </a:br>
            <a:r>
              <a:rPr lang="es-MX" sz="2400" dirty="0"/>
              <a:t>persona/día</a:t>
            </a:r>
            <a:endParaRPr lang="es-MX" sz="4000" dirty="0"/>
          </a:p>
        </p:txBody>
      </p:sp>
      <p:sp>
        <p:nvSpPr>
          <p:cNvPr id="8" name="Rectángulo 7"/>
          <p:cNvSpPr/>
          <p:nvPr/>
        </p:nvSpPr>
        <p:spPr>
          <a:xfrm>
            <a:off x="8114270" y="71862"/>
            <a:ext cx="4003589" cy="95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sp>
        <p:nvSpPr>
          <p:cNvPr id="10" name="Rectángulo 9"/>
          <p:cNvSpPr/>
          <p:nvPr/>
        </p:nvSpPr>
        <p:spPr>
          <a:xfrm>
            <a:off x="10034030" y="5955957"/>
            <a:ext cx="2083829" cy="84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51134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Imagen" descr="Cerodesperdiciociltillo2.png">
            <a:extLst>
              <a:ext uri="{FF2B5EF4-FFF2-40B4-BE49-F238E27FC236}">
                <a16:creationId xmlns:a16="http://schemas.microsoft.com/office/drawing/2014/main" xmlns="" id="{B968ACBB-7CE5-FD70-3107-B1C5BE225A17}"/>
              </a:ext>
            </a:extLst>
          </p:cNvPr>
          <p:cNvPicPr>
            <a:picLocks noChangeAspect="1"/>
          </p:cNvPicPr>
          <p:nvPr/>
        </p:nvPicPr>
        <p:blipFill>
          <a:blip r:embed="rId2"/>
          <a:stretch>
            <a:fillRect/>
          </a:stretch>
        </p:blipFill>
        <p:spPr>
          <a:xfrm>
            <a:off x="337565" y="104982"/>
            <a:ext cx="5743646" cy="1013744"/>
          </a:xfrm>
          <a:prstGeom prst="rect">
            <a:avLst/>
          </a:prstGeom>
        </p:spPr>
      </p:pic>
      <p:pic>
        <p:nvPicPr>
          <p:cNvPr id="3" name="Imagen 2">
            <a:extLst>
              <a:ext uri="{FF2B5EF4-FFF2-40B4-BE49-F238E27FC236}">
                <a16:creationId xmlns:a16="http://schemas.microsoft.com/office/drawing/2014/main" xmlns="" id="{7CE72317-B73B-8D0C-1B4B-495C6F6B4F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287" y="1422399"/>
            <a:ext cx="5438201" cy="5121275"/>
          </a:xfrm>
          <a:prstGeom prst="rect">
            <a:avLst/>
          </a:prstGeom>
          <a:noFill/>
          <a:ln>
            <a:noFill/>
          </a:ln>
        </p:spPr>
      </p:pic>
      <p:sp>
        <p:nvSpPr>
          <p:cNvPr id="4" name="CuadroTexto 3">
            <a:extLst>
              <a:ext uri="{FF2B5EF4-FFF2-40B4-BE49-F238E27FC236}">
                <a16:creationId xmlns:a16="http://schemas.microsoft.com/office/drawing/2014/main" xmlns="" id="{24403612-8EC7-0FBF-954F-FF649D9B687F}"/>
              </a:ext>
            </a:extLst>
          </p:cNvPr>
          <p:cNvSpPr txBox="1"/>
          <p:nvPr/>
        </p:nvSpPr>
        <p:spPr>
          <a:xfrm>
            <a:off x="2945459" y="1369539"/>
            <a:ext cx="5966057" cy="369332"/>
          </a:xfrm>
          <a:prstGeom prst="rect">
            <a:avLst/>
          </a:prstGeom>
          <a:noFill/>
        </p:spPr>
        <p:txBody>
          <a:bodyPr wrap="none" rtlCol="0">
            <a:spAutoFit/>
          </a:bodyPr>
          <a:lstStyle/>
          <a:p>
            <a:r>
              <a:rPr lang="es-MX" b="1" dirty="0"/>
              <a:t>Pasos principales a seguir para el programa Cero Desperdicio</a:t>
            </a:r>
          </a:p>
        </p:txBody>
      </p:sp>
      <p:sp>
        <p:nvSpPr>
          <p:cNvPr id="5" name="CuadroTexto 4">
            <a:extLst>
              <a:ext uri="{FF2B5EF4-FFF2-40B4-BE49-F238E27FC236}">
                <a16:creationId xmlns:a16="http://schemas.microsoft.com/office/drawing/2014/main" xmlns="" id="{941E5C83-37A0-D301-6382-19E2FC2846C3}"/>
              </a:ext>
            </a:extLst>
          </p:cNvPr>
          <p:cNvSpPr txBox="1"/>
          <p:nvPr/>
        </p:nvSpPr>
        <p:spPr>
          <a:xfrm>
            <a:off x="5928488" y="1780062"/>
            <a:ext cx="5555141" cy="4524315"/>
          </a:xfrm>
          <a:prstGeom prst="rect">
            <a:avLst/>
          </a:prstGeom>
          <a:noFill/>
        </p:spPr>
        <p:txBody>
          <a:bodyPr wrap="square" rtlCol="0">
            <a:spAutoFit/>
          </a:bodyPr>
          <a:lstStyle/>
          <a:p>
            <a:pPr algn="just"/>
            <a:r>
              <a:rPr lang="es-MX" sz="1600" dirty="0"/>
              <a:t>De todo el universo de planteles educativos, partimos:</a:t>
            </a:r>
          </a:p>
          <a:p>
            <a:pPr marL="285750" indent="-285750" algn="just">
              <a:buFont typeface="Arial" panose="020B0604020202020204" pitchFamily="34" charset="0"/>
              <a:buChar char="•"/>
            </a:pPr>
            <a:r>
              <a:rPr lang="es-MX" sz="1600" dirty="0"/>
              <a:t>Corroborando que la escuela se encuentran medidos sus consumos, de no ser así, tenemos que realizar la instalación de los medidores.</a:t>
            </a:r>
          </a:p>
          <a:p>
            <a:pPr marL="285750" indent="-285750" algn="just">
              <a:buFont typeface="Arial" panose="020B0604020202020204" pitchFamily="34" charset="0"/>
              <a:buChar char="•"/>
            </a:pPr>
            <a:r>
              <a:rPr lang="es-MX" sz="1600" dirty="0"/>
              <a:t>Impartir a los docentes y personal administrativo con los diversos temas preparados por parte del departamento de cultura del agua.</a:t>
            </a:r>
          </a:p>
          <a:p>
            <a:pPr marL="285750" indent="-285750" algn="just">
              <a:buFont typeface="Arial" panose="020B0604020202020204" pitchFamily="34" charset="0"/>
              <a:buChar char="•"/>
            </a:pPr>
            <a:r>
              <a:rPr lang="es-MX" sz="1600" dirty="0"/>
              <a:t>Enviar hojas de inspección de las instalaciones hidráulicas y mejoras sugeridas.</a:t>
            </a:r>
          </a:p>
          <a:p>
            <a:pPr marL="285750" indent="-285750" algn="just">
              <a:buFont typeface="Arial" panose="020B0604020202020204" pitchFamily="34" charset="0"/>
              <a:buChar char="•"/>
            </a:pPr>
            <a:r>
              <a:rPr lang="es-MX" sz="1600" dirty="0"/>
              <a:t>Se estima el consumo promedio mensual correspondiente para cada escuela dependiendo de sus instalaciones y población estudiantil.</a:t>
            </a:r>
          </a:p>
          <a:p>
            <a:pPr marL="285750" indent="-285750" algn="just">
              <a:buFont typeface="Arial" panose="020B0604020202020204" pitchFamily="34" charset="0"/>
              <a:buChar char="•"/>
            </a:pPr>
            <a:r>
              <a:rPr lang="es-MX" sz="1600" dirty="0"/>
              <a:t>Se firma carta compromiso con el director o representante donde se comprometen a no rebasar del promedio de m</a:t>
            </a:r>
            <a:r>
              <a:rPr lang="es-MX" sz="1600" baseline="30000" dirty="0"/>
              <a:t>3</a:t>
            </a:r>
            <a:r>
              <a:rPr lang="es-MX" sz="1600" dirty="0"/>
              <a:t> mensual, previamente determinado.</a:t>
            </a:r>
          </a:p>
          <a:p>
            <a:pPr marL="285750" indent="-285750" algn="just">
              <a:buFont typeface="Arial" panose="020B0604020202020204" pitchFamily="34" charset="0"/>
              <a:buChar char="•"/>
            </a:pPr>
            <a:r>
              <a:rPr lang="es-MX" sz="1600" dirty="0"/>
              <a:t>Cada m</a:t>
            </a:r>
            <a:r>
              <a:rPr lang="es-MX" sz="1600" baseline="30000" dirty="0"/>
              <a:t>3</a:t>
            </a:r>
            <a:r>
              <a:rPr lang="es-MX" sz="1600" dirty="0"/>
              <a:t> que este sobrepasado del promedio mensual antes calculado, será cobrado debidamente según la tarifa correspondiente.</a:t>
            </a:r>
          </a:p>
        </p:txBody>
      </p:sp>
      <p:sp>
        <p:nvSpPr>
          <p:cNvPr id="6" name="Rectángulo 5"/>
          <p:cNvSpPr/>
          <p:nvPr/>
        </p:nvSpPr>
        <p:spPr>
          <a:xfrm>
            <a:off x="8114270" y="71862"/>
            <a:ext cx="4003589" cy="95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Imagen 6"/>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sp>
        <p:nvSpPr>
          <p:cNvPr id="8" name="Rectángulo 7"/>
          <p:cNvSpPr/>
          <p:nvPr/>
        </p:nvSpPr>
        <p:spPr>
          <a:xfrm>
            <a:off x="10034030" y="5955957"/>
            <a:ext cx="2083829" cy="84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79654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Imagen" descr="Cerodesperdiciociltillo2.png">
            <a:extLst>
              <a:ext uri="{FF2B5EF4-FFF2-40B4-BE49-F238E27FC236}">
                <a16:creationId xmlns:a16="http://schemas.microsoft.com/office/drawing/2014/main" xmlns="" id="{E3E2FC34-D6C4-25C9-4BB1-4B758BF49270}"/>
              </a:ext>
            </a:extLst>
          </p:cNvPr>
          <p:cNvPicPr>
            <a:picLocks noChangeAspect="1"/>
          </p:cNvPicPr>
          <p:nvPr/>
        </p:nvPicPr>
        <p:blipFill>
          <a:blip r:embed="rId2"/>
          <a:stretch>
            <a:fillRect/>
          </a:stretch>
        </p:blipFill>
        <p:spPr>
          <a:xfrm>
            <a:off x="337565" y="104982"/>
            <a:ext cx="5743646" cy="1013744"/>
          </a:xfrm>
          <a:prstGeom prst="rect">
            <a:avLst/>
          </a:prstGeom>
        </p:spPr>
      </p:pic>
      <p:pic>
        <p:nvPicPr>
          <p:cNvPr id="4" name="Imagen 3">
            <a:extLst>
              <a:ext uri="{FF2B5EF4-FFF2-40B4-BE49-F238E27FC236}">
                <a16:creationId xmlns:a16="http://schemas.microsoft.com/office/drawing/2014/main" xmlns="" id="{CCE7BE34-A818-53E0-5626-6727ED14071C}"/>
              </a:ext>
            </a:extLst>
          </p:cNvPr>
          <p:cNvPicPr>
            <a:picLocks noChangeAspect="1"/>
          </p:cNvPicPr>
          <p:nvPr/>
        </p:nvPicPr>
        <p:blipFill>
          <a:blip r:embed="rId3"/>
          <a:stretch>
            <a:fillRect/>
          </a:stretch>
        </p:blipFill>
        <p:spPr>
          <a:xfrm>
            <a:off x="337565" y="1241218"/>
            <a:ext cx="4194051" cy="5511800"/>
          </a:xfrm>
          <a:prstGeom prst="rect">
            <a:avLst/>
          </a:prstGeom>
        </p:spPr>
      </p:pic>
      <p:pic>
        <p:nvPicPr>
          <p:cNvPr id="6" name="Imagen 5">
            <a:extLst>
              <a:ext uri="{FF2B5EF4-FFF2-40B4-BE49-F238E27FC236}">
                <a16:creationId xmlns:a16="http://schemas.microsoft.com/office/drawing/2014/main" xmlns="" id="{2EB6B0B8-8DF5-24F4-1461-F1B7F8234352}"/>
              </a:ext>
            </a:extLst>
          </p:cNvPr>
          <p:cNvPicPr>
            <a:picLocks noChangeAspect="1"/>
          </p:cNvPicPr>
          <p:nvPr/>
        </p:nvPicPr>
        <p:blipFill>
          <a:blip r:embed="rId4"/>
          <a:stretch>
            <a:fillRect/>
          </a:stretch>
        </p:blipFill>
        <p:spPr>
          <a:xfrm>
            <a:off x="4676728" y="1241218"/>
            <a:ext cx="4347560" cy="5232400"/>
          </a:xfrm>
          <a:prstGeom prst="rect">
            <a:avLst/>
          </a:prstGeom>
        </p:spPr>
      </p:pic>
      <p:sp>
        <p:nvSpPr>
          <p:cNvPr id="7" name="CuadroTexto 6">
            <a:extLst>
              <a:ext uri="{FF2B5EF4-FFF2-40B4-BE49-F238E27FC236}">
                <a16:creationId xmlns:a16="http://schemas.microsoft.com/office/drawing/2014/main" xmlns="" id="{918C4657-DF13-B066-5005-93C04245E4EA}"/>
              </a:ext>
            </a:extLst>
          </p:cNvPr>
          <p:cNvSpPr txBox="1"/>
          <p:nvPr/>
        </p:nvSpPr>
        <p:spPr>
          <a:xfrm>
            <a:off x="9169401" y="1854200"/>
            <a:ext cx="2806700" cy="1754326"/>
          </a:xfrm>
          <a:prstGeom prst="rect">
            <a:avLst/>
          </a:prstGeom>
          <a:noFill/>
        </p:spPr>
        <p:txBody>
          <a:bodyPr wrap="square" rtlCol="0">
            <a:spAutoFit/>
          </a:bodyPr>
          <a:lstStyle/>
          <a:p>
            <a:r>
              <a:rPr lang="es-MX" dirty="0"/>
              <a:t>Este es el diagnóstico que personal de mantenimiento de cada plantel tendrá que llenar para calcular los consumos correspondientes en m</a:t>
            </a:r>
            <a:r>
              <a:rPr lang="es-MX" baseline="30000" dirty="0"/>
              <a:t>3</a:t>
            </a:r>
            <a:r>
              <a:rPr lang="es-MX" dirty="0"/>
              <a:t>.</a:t>
            </a:r>
          </a:p>
        </p:txBody>
      </p:sp>
      <p:sp>
        <p:nvSpPr>
          <p:cNvPr id="3" name="CuadroTexto 2"/>
          <p:cNvSpPr txBox="1"/>
          <p:nvPr/>
        </p:nvSpPr>
        <p:spPr>
          <a:xfrm>
            <a:off x="5548104" y="1241218"/>
            <a:ext cx="3607111" cy="215444"/>
          </a:xfrm>
          <a:prstGeom prst="rect">
            <a:avLst/>
          </a:prstGeom>
          <a:solidFill>
            <a:schemeClr val="bg1"/>
          </a:solidFill>
        </p:spPr>
        <p:txBody>
          <a:bodyPr wrap="square" rtlCol="0">
            <a:spAutoFit/>
          </a:bodyPr>
          <a:lstStyle/>
          <a:p>
            <a:r>
              <a:rPr lang="es-MX" sz="800" b="1" dirty="0"/>
              <a:t>DEPARTAMENTO DE CULTURA DEL AGUA Y SUSTENTABILIDAD </a:t>
            </a:r>
            <a:endParaRPr lang="en-US" sz="800" b="1" dirty="0"/>
          </a:p>
        </p:txBody>
      </p:sp>
      <p:sp>
        <p:nvSpPr>
          <p:cNvPr id="8" name="CuadroTexto 7"/>
          <p:cNvSpPr txBox="1"/>
          <p:nvPr/>
        </p:nvSpPr>
        <p:spPr>
          <a:xfrm>
            <a:off x="1178992" y="1210772"/>
            <a:ext cx="3607111" cy="215444"/>
          </a:xfrm>
          <a:prstGeom prst="rect">
            <a:avLst/>
          </a:prstGeom>
          <a:solidFill>
            <a:schemeClr val="bg1"/>
          </a:solidFill>
        </p:spPr>
        <p:txBody>
          <a:bodyPr wrap="square" rtlCol="0">
            <a:spAutoFit/>
          </a:bodyPr>
          <a:lstStyle/>
          <a:p>
            <a:r>
              <a:rPr lang="es-MX" sz="800" b="1" dirty="0"/>
              <a:t>DEPARTAMENTO DE CULTURA DEL AGUA Y SUSTENTABILIDAD </a:t>
            </a:r>
            <a:endParaRPr lang="en-US" sz="800" b="1" dirty="0"/>
          </a:p>
        </p:txBody>
      </p:sp>
      <p:sp>
        <p:nvSpPr>
          <p:cNvPr id="9" name="Rectángulo 8"/>
          <p:cNvSpPr/>
          <p:nvPr/>
        </p:nvSpPr>
        <p:spPr>
          <a:xfrm>
            <a:off x="8114270" y="71862"/>
            <a:ext cx="4003589" cy="95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sp>
        <p:nvSpPr>
          <p:cNvPr id="11" name="Rectángulo 10"/>
          <p:cNvSpPr/>
          <p:nvPr/>
        </p:nvSpPr>
        <p:spPr>
          <a:xfrm>
            <a:off x="10034030" y="5955957"/>
            <a:ext cx="2083829" cy="84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1474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996118E-F3BC-9B63-1F0F-5A97B232F989}"/>
              </a:ext>
            </a:extLst>
          </p:cNvPr>
          <p:cNvSpPr txBox="1"/>
          <p:nvPr/>
        </p:nvSpPr>
        <p:spPr>
          <a:xfrm>
            <a:off x="609600" y="1333500"/>
            <a:ext cx="9372600" cy="5493812"/>
          </a:xfrm>
          <a:prstGeom prst="rect">
            <a:avLst/>
          </a:prstGeom>
          <a:noFill/>
        </p:spPr>
        <p:txBody>
          <a:bodyPr wrap="square">
            <a:spAutoFit/>
          </a:bodyPr>
          <a:lstStyle/>
          <a:p>
            <a:pPr algn="ctr"/>
            <a:r>
              <a:rPr lang="es-ES_tradnl" sz="1400" b="1" dirty="0">
                <a:ln>
                  <a:noFill/>
                </a:ln>
                <a:solidFill>
                  <a:srgbClr val="000000"/>
                </a:solidFill>
                <a:effectLst/>
                <a:latin typeface="Arial" panose="020B0604020202020204" pitchFamily="34" charset="0"/>
                <a:ea typeface="Arial Unicode MS"/>
                <a:cs typeface="Arial Unicode MS"/>
              </a:rPr>
              <a:t>CARTA COMPROMISO  </a:t>
            </a:r>
            <a:endParaRPr lang="es-MX" sz="1200" dirty="0">
              <a:ln>
                <a:noFill/>
              </a:ln>
              <a:solidFill>
                <a:srgbClr val="000000"/>
              </a:solidFill>
              <a:effectLst/>
              <a:latin typeface="Arial" panose="020B0604020202020204" pitchFamily="34" charset="0"/>
              <a:ea typeface="Arial Unicode MS"/>
              <a:cs typeface="Arial Unicode MS"/>
            </a:endParaRPr>
          </a:p>
          <a:p>
            <a:pPr algn="ctr"/>
            <a:r>
              <a:rPr lang="es-ES_tradnl" sz="1400" b="1" dirty="0">
                <a:ln>
                  <a:noFill/>
                </a:ln>
                <a:solidFill>
                  <a:srgbClr val="000000"/>
                </a:solidFill>
                <a:effectLst/>
                <a:latin typeface="Arial" panose="020B0604020202020204" pitchFamily="34" charset="0"/>
                <a:ea typeface="Arial Unicode MS"/>
                <a:cs typeface="Arial Unicode MS"/>
              </a:rPr>
              <a:t>CONVENIO Y PROGRAMA CERO DESPERDICIO</a:t>
            </a:r>
            <a:endParaRPr lang="es-MX" sz="1200" dirty="0">
              <a:ln>
                <a:noFill/>
              </a:ln>
              <a:solidFill>
                <a:srgbClr val="000000"/>
              </a:solidFill>
              <a:effectLst/>
              <a:latin typeface="Arial" panose="020B0604020202020204" pitchFamily="34" charset="0"/>
              <a:ea typeface="Arial Unicode MS"/>
              <a:cs typeface="Arial Unicode MS"/>
            </a:endParaRPr>
          </a:p>
          <a:p>
            <a:pPr algn="just"/>
            <a:r>
              <a:rPr lang="es-MX" sz="1200" dirty="0">
                <a:ln>
                  <a:noFill/>
                </a:ln>
                <a:solidFill>
                  <a:srgbClr val="000000"/>
                </a:solidFill>
                <a:effectLst/>
                <a:latin typeface="Arial" panose="020B0604020202020204" pitchFamily="34" charset="0"/>
                <a:ea typeface="Arial Unicode MS"/>
                <a:cs typeface="Arial Unicode MS"/>
              </a:rPr>
              <a:t> </a:t>
            </a:r>
          </a:p>
          <a:p>
            <a:pPr algn="just"/>
            <a:r>
              <a:rPr lang="es-MX" sz="1200" dirty="0">
                <a:ln>
                  <a:noFill/>
                </a:ln>
                <a:solidFill>
                  <a:srgbClr val="000000"/>
                </a:solidFill>
                <a:effectLst/>
                <a:latin typeface="Arial" panose="020B0604020202020204" pitchFamily="34" charset="0"/>
                <a:ea typeface="Arial Unicode MS"/>
                <a:cs typeface="Arial Unicode MS"/>
              </a:rPr>
              <a:t> </a:t>
            </a:r>
          </a:p>
          <a:p>
            <a:pPr algn="just"/>
            <a:r>
              <a:rPr lang="es-ES_tradnl" sz="1100" dirty="0">
                <a:ln>
                  <a:noFill/>
                </a:ln>
                <a:solidFill>
                  <a:srgbClr val="000000"/>
                </a:solidFill>
                <a:effectLst/>
                <a:latin typeface="Arial" panose="020B0604020202020204" pitchFamily="34" charset="0"/>
                <a:ea typeface="Arial Unicode MS"/>
                <a:cs typeface="Arial Unicode MS"/>
              </a:rPr>
              <a:t>En ________________________________ siendo  las ____ horas del día ____ de __________ del ________ bajo la Coordinación del Director ___________________________________ de la institución ___________________________ zona__________________ ubicada en la calle _____________________________ número __________________________. </a:t>
            </a:r>
            <a:endParaRPr lang="es-MX" sz="1200" dirty="0">
              <a:ln>
                <a:noFill/>
              </a:ln>
              <a:solidFill>
                <a:srgbClr val="000000"/>
              </a:solidFill>
              <a:effectLst/>
              <a:latin typeface="Arial" panose="020B0604020202020204" pitchFamily="34" charset="0"/>
              <a:ea typeface="Arial Unicode MS"/>
              <a:cs typeface="Arial Unicode MS"/>
            </a:endParaRPr>
          </a:p>
          <a:p>
            <a:pPr algn="just"/>
            <a:r>
              <a:rPr lang="es-ES_tradnl" sz="1100" dirty="0">
                <a:ln>
                  <a:noFill/>
                </a:ln>
                <a:solidFill>
                  <a:srgbClr val="000000"/>
                </a:solidFill>
                <a:effectLst/>
                <a:latin typeface="Arial" panose="020B0604020202020204" pitchFamily="34" charset="0"/>
                <a:ea typeface="Arial Unicode MS"/>
                <a:cs typeface="Arial Unicode MS"/>
              </a:rPr>
              <a:t> </a:t>
            </a:r>
            <a:endParaRPr lang="es-MX" sz="1200" dirty="0">
              <a:ln>
                <a:noFill/>
              </a:ln>
              <a:solidFill>
                <a:srgbClr val="000000"/>
              </a:solidFill>
              <a:effectLst/>
              <a:latin typeface="Arial" panose="020B0604020202020204" pitchFamily="34" charset="0"/>
              <a:ea typeface="Arial Unicode MS"/>
              <a:cs typeface="Arial Unicode MS"/>
            </a:endParaRPr>
          </a:p>
          <a:p>
            <a:pPr algn="just"/>
            <a:r>
              <a:rPr lang="es-ES_tradnl" sz="1100" dirty="0">
                <a:ln>
                  <a:noFill/>
                </a:ln>
                <a:solidFill>
                  <a:srgbClr val="000000"/>
                </a:solidFill>
                <a:effectLst/>
                <a:latin typeface="Arial" panose="020B0604020202020204" pitchFamily="34" charset="0"/>
                <a:ea typeface="Arial Unicode MS"/>
                <a:cs typeface="Arial Unicode MS"/>
              </a:rPr>
              <a:t>Se compromete a los responsables de llevar a cabo las acciones para la Reducción de consumo de agua potable, a través del Programa Cero Desperdicio, así mismo, se cumplirá con lo estipulado en el Convenio previamente firmado por nuestras autoridades Educativas y las de la JMAS, obligándonos a cumplir con la meta del gasto Hidráulico, de___________m</a:t>
            </a:r>
            <a:r>
              <a:rPr lang="es-ES_tradnl" sz="1100" baseline="30000" dirty="0">
                <a:ln>
                  <a:noFill/>
                </a:ln>
                <a:solidFill>
                  <a:srgbClr val="000000"/>
                </a:solidFill>
                <a:effectLst/>
                <a:latin typeface="Arial" panose="020B0604020202020204" pitchFamily="34" charset="0"/>
                <a:ea typeface="Arial Unicode MS"/>
                <a:cs typeface="Arial Unicode MS"/>
              </a:rPr>
              <a:t>3</a:t>
            </a:r>
            <a:r>
              <a:rPr lang="es-ES_tradnl" sz="1100" dirty="0">
                <a:ln>
                  <a:noFill/>
                </a:ln>
                <a:solidFill>
                  <a:srgbClr val="000000"/>
                </a:solidFill>
                <a:effectLst/>
                <a:latin typeface="Arial" panose="020B0604020202020204" pitchFamily="34" charset="0"/>
                <a:ea typeface="Arial Unicode MS"/>
                <a:cs typeface="Arial Unicode MS"/>
              </a:rPr>
              <a:t> mensuales, en función de los volúmenes </a:t>
            </a:r>
            <a:r>
              <a:rPr lang="es-ES_tradnl" sz="1100" dirty="0" err="1">
                <a:ln>
                  <a:noFill/>
                </a:ln>
                <a:solidFill>
                  <a:srgbClr val="000000"/>
                </a:solidFill>
                <a:effectLst/>
                <a:latin typeface="Arial" panose="020B0604020202020204" pitchFamily="34" charset="0"/>
                <a:ea typeface="Arial Unicode MS"/>
                <a:cs typeface="Arial Unicode MS"/>
              </a:rPr>
              <a:t>pre-estimados</a:t>
            </a:r>
            <a:r>
              <a:rPr lang="es-ES_tradnl" sz="1100" dirty="0">
                <a:ln>
                  <a:noFill/>
                </a:ln>
                <a:solidFill>
                  <a:srgbClr val="000000"/>
                </a:solidFill>
                <a:effectLst/>
                <a:latin typeface="Arial" panose="020B0604020202020204" pitchFamily="34" charset="0"/>
                <a:ea typeface="Arial Unicode MS"/>
                <a:cs typeface="Arial Unicode MS"/>
              </a:rPr>
              <a:t> previamente por personal de la Escuela que representamos y, mismo que queda supeditado a verificación discrecional por personal de la JMAS, en el entendido de que la dotación de agua estimada, es la suficiente y sostenible para asegurar el derecho al vital líquido, mismo que se proporcionará gratuitamente por la Dependencia Gubernamental.</a:t>
            </a:r>
            <a:endParaRPr lang="es-MX" sz="1200" dirty="0">
              <a:ln>
                <a:noFill/>
              </a:ln>
              <a:solidFill>
                <a:srgbClr val="000000"/>
              </a:solidFill>
              <a:effectLst/>
              <a:latin typeface="Arial" panose="020B0604020202020204" pitchFamily="34" charset="0"/>
              <a:ea typeface="Arial Unicode MS"/>
              <a:cs typeface="Arial Unicode MS"/>
            </a:endParaRPr>
          </a:p>
          <a:p>
            <a:pPr algn="just"/>
            <a:r>
              <a:rPr lang="es-ES_tradnl" sz="1100" dirty="0">
                <a:ln>
                  <a:noFill/>
                </a:ln>
                <a:solidFill>
                  <a:srgbClr val="000000"/>
                </a:solidFill>
                <a:effectLst/>
                <a:latin typeface="Arial" panose="020B0604020202020204" pitchFamily="34" charset="0"/>
                <a:ea typeface="Arial Unicode MS"/>
                <a:cs typeface="Arial Unicode MS"/>
              </a:rPr>
              <a:t> </a:t>
            </a:r>
            <a:endParaRPr lang="es-MX" sz="1200" dirty="0">
              <a:ln>
                <a:noFill/>
              </a:ln>
              <a:solidFill>
                <a:srgbClr val="000000"/>
              </a:solidFill>
              <a:effectLst/>
              <a:latin typeface="Arial" panose="020B0604020202020204" pitchFamily="34" charset="0"/>
              <a:ea typeface="Arial Unicode MS"/>
              <a:cs typeface="Arial Unicode MS"/>
            </a:endParaRPr>
          </a:p>
          <a:p>
            <a:pPr algn="just"/>
            <a:r>
              <a:rPr lang="es-ES_tradnl" sz="1100" dirty="0">
                <a:ln>
                  <a:noFill/>
                </a:ln>
                <a:solidFill>
                  <a:srgbClr val="000000"/>
                </a:solidFill>
                <a:effectLst/>
                <a:latin typeface="Arial" panose="020B0604020202020204" pitchFamily="34" charset="0"/>
                <a:ea typeface="Arial Unicode MS"/>
                <a:cs typeface="Arial Unicode MS"/>
              </a:rPr>
              <a:t>Los excedentes serán sujetos de cobro con tarifas previamente establecidas por la Dirección Comercial de la JMAS. La Escuela y/o Institución Educativa, así como los responsables, se comprometen a liquidar los excedentes en tiempo y forma a la Dependencia JMAS Juárez.</a:t>
            </a:r>
            <a:endParaRPr lang="es-MX" sz="1200" dirty="0">
              <a:ln>
                <a:noFill/>
              </a:ln>
              <a:solidFill>
                <a:srgbClr val="000000"/>
              </a:solidFill>
              <a:effectLst/>
              <a:latin typeface="Arial" panose="020B0604020202020204" pitchFamily="34" charset="0"/>
              <a:ea typeface="Arial Unicode MS"/>
              <a:cs typeface="Arial Unicode MS"/>
            </a:endParaRPr>
          </a:p>
          <a:p>
            <a:pPr algn="just"/>
            <a:r>
              <a:rPr lang="es-ES_tradnl" sz="1200" dirty="0">
                <a:ln>
                  <a:noFill/>
                </a:ln>
                <a:solidFill>
                  <a:srgbClr val="000000"/>
                </a:solidFill>
                <a:effectLst/>
                <a:latin typeface="Arial" panose="020B0604020202020204" pitchFamily="34" charset="0"/>
                <a:ea typeface="Arial Unicode MS"/>
                <a:cs typeface="Arial Unicode MS"/>
              </a:rPr>
              <a:t> </a:t>
            </a:r>
            <a:endParaRPr lang="es-MX" sz="1200" dirty="0">
              <a:ln>
                <a:noFill/>
              </a:ln>
              <a:solidFill>
                <a:srgbClr val="000000"/>
              </a:solidFill>
              <a:effectLst/>
              <a:latin typeface="Arial" panose="020B0604020202020204" pitchFamily="34" charset="0"/>
              <a:ea typeface="Arial Unicode MS"/>
              <a:cs typeface="Arial Unicode MS"/>
            </a:endParaRPr>
          </a:p>
          <a:p>
            <a:pPr algn="just"/>
            <a:r>
              <a:rPr lang="es-ES_tradnl" sz="1200" dirty="0">
                <a:ln>
                  <a:noFill/>
                </a:ln>
                <a:solidFill>
                  <a:srgbClr val="000000"/>
                </a:solidFill>
                <a:effectLst/>
                <a:latin typeface="Arial" panose="020B0604020202020204" pitchFamily="34" charset="0"/>
                <a:ea typeface="Arial Unicode MS"/>
                <a:cs typeface="Arial Unicode MS"/>
              </a:rPr>
              <a:t>				  </a:t>
            </a:r>
            <a:r>
              <a:rPr lang="es-ES_tradnl" sz="1200" b="1" dirty="0">
                <a:ln>
                  <a:noFill/>
                </a:ln>
                <a:solidFill>
                  <a:srgbClr val="000000"/>
                </a:solidFill>
                <a:effectLst/>
                <a:latin typeface="Arial" panose="020B0604020202020204" pitchFamily="34" charset="0"/>
                <a:ea typeface="Arial Unicode MS"/>
                <a:cs typeface="Arial Unicode MS"/>
              </a:rPr>
              <a:t>Firman de Común Acuerdo:</a:t>
            </a:r>
            <a:endParaRPr lang="es-MX" sz="1200" dirty="0">
              <a:ln>
                <a:noFill/>
              </a:ln>
              <a:solidFill>
                <a:srgbClr val="000000"/>
              </a:solidFill>
              <a:effectLst/>
              <a:latin typeface="Arial" panose="020B0604020202020204" pitchFamily="34" charset="0"/>
              <a:ea typeface="Arial Unicode MS"/>
              <a:cs typeface="Arial Unicode MS"/>
            </a:endParaRPr>
          </a:p>
          <a:p>
            <a:pPr algn="just"/>
            <a:r>
              <a:rPr lang="es-MX" sz="1200" b="1" dirty="0">
                <a:ln>
                  <a:noFill/>
                </a:ln>
                <a:solidFill>
                  <a:srgbClr val="000000"/>
                </a:solidFill>
                <a:effectLst/>
                <a:latin typeface="Arial" panose="020B0604020202020204" pitchFamily="34" charset="0"/>
                <a:ea typeface="Arial Unicode MS"/>
                <a:cs typeface="Arial Unicode MS"/>
              </a:rPr>
              <a:t> </a:t>
            </a:r>
            <a:endParaRPr lang="es-MX" sz="1200" dirty="0">
              <a:ln>
                <a:noFill/>
              </a:ln>
              <a:solidFill>
                <a:srgbClr val="000000"/>
              </a:solidFill>
              <a:effectLst/>
              <a:latin typeface="Arial" panose="020B0604020202020204" pitchFamily="34" charset="0"/>
              <a:ea typeface="Arial Unicode MS"/>
              <a:cs typeface="Arial Unicode MS"/>
            </a:endParaRPr>
          </a:p>
          <a:p>
            <a:pPr algn="just"/>
            <a:r>
              <a:rPr lang="es-MX" sz="1200" dirty="0">
                <a:ln>
                  <a:noFill/>
                </a:ln>
                <a:solidFill>
                  <a:srgbClr val="000000"/>
                </a:solidFill>
                <a:effectLst/>
                <a:latin typeface="Arial" panose="020B0604020202020204" pitchFamily="34" charset="0"/>
                <a:ea typeface="Arial Unicode MS"/>
                <a:cs typeface="Arial Unicode MS"/>
              </a:rPr>
              <a:t> </a:t>
            </a:r>
          </a:p>
          <a:p>
            <a:pPr algn="just"/>
            <a:r>
              <a:rPr lang="es-ES_tradnl" sz="1200" dirty="0">
                <a:ln>
                  <a:noFill/>
                </a:ln>
                <a:solidFill>
                  <a:srgbClr val="000000"/>
                </a:solidFill>
                <a:effectLst/>
                <a:latin typeface="Arial" panose="020B0604020202020204" pitchFamily="34" charset="0"/>
                <a:ea typeface="Arial Unicode MS"/>
                <a:cs typeface="Arial Unicode MS"/>
              </a:rPr>
              <a:t>Por la Institución Educativa:                                        Por la Dependencia JMAS:</a:t>
            </a:r>
            <a:endParaRPr lang="es-MX" sz="1200" dirty="0">
              <a:ln>
                <a:noFill/>
              </a:ln>
              <a:solidFill>
                <a:srgbClr val="000000"/>
              </a:solidFill>
              <a:effectLst/>
              <a:latin typeface="Arial" panose="020B0604020202020204" pitchFamily="34" charset="0"/>
              <a:ea typeface="Arial Unicode MS"/>
              <a:cs typeface="Arial Unicode MS"/>
            </a:endParaRPr>
          </a:p>
          <a:p>
            <a:pPr algn="ctr"/>
            <a:r>
              <a:rPr lang="es-MX" sz="1200" dirty="0">
                <a:ln>
                  <a:noFill/>
                </a:ln>
                <a:solidFill>
                  <a:srgbClr val="000000"/>
                </a:solidFill>
                <a:effectLst/>
                <a:latin typeface="Arial" panose="020B0604020202020204" pitchFamily="34" charset="0"/>
                <a:ea typeface="Arial Unicode MS"/>
                <a:cs typeface="Arial Unicode MS"/>
              </a:rPr>
              <a:t> </a:t>
            </a:r>
          </a:p>
          <a:p>
            <a:pPr algn="just"/>
            <a:r>
              <a:rPr lang="es-ES_tradnl" sz="1200" dirty="0">
                <a:ln>
                  <a:noFill/>
                </a:ln>
                <a:solidFill>
                  <a:srgbClr val="000000"/>
                </a:solidFill>
                <a:effectLst/>
                <a:latin typeface="Arial" panose="020B0604020202020204" pitchFamily="34" charset="0"/>
                <a:ea typeface="Arial Unicode MS"/>
                <a:cs typeface="Arial Unicode MS"/>
              </a:rPr>
              <a:t>_____________________________________       ______________________________________________</a:t>
            </a:r>
            <a:endParaRPr lang="es-MX" sz="1200" dirty="0">
              <a:ln>
                <a:noFill/>
              </a:ln>
              <a:solidFill>
                <a:srgbClr val="000000"/>
              </a:solidFill>
              <a:effectLst/>
              <a:latin typeface="Arial" panose="020B0604020202020204" pitchFamily="34" charset="0"/>
              <a:ea typeface="Arial Unicode MS"/>
              <a:cs typeface="Arial Unicode MS"/>
            </a:endParaRPr>
          </a:p>
          <a:p>
            <a:pPr algn="just"/>
            <a:r>
              <a:rPr lang="es-ES_tradnl" sz="1200" dirty="0">
                <a:ln>
                  <a:noFill/>
                </a:ln>
                <a:solidFill>
                  <a:srgbClr val="000000"/>
                </a:solidFill>
                <a:effectLst/>
                <a:latin typeface="Arial" panose="020B0604020202020204" pitchFamily="34" charset="0"/>
                <a:ea typeface="Arial Unicode MS"/>
                <a:cs typeface="Arial Unicode MS"/>
              </a:rPr>
              <a:t>           Director Escuela		</a:t>
            </a:r>
            <a:r>
              <a:rPr lang="es-ES_tradnl" sz="1200" dirty="0">
                <a:solidFill>
                  <a:srgbClr val="000000"/>
                </a:solidFill>
                <a:latin typeface="Arial" panose="020B0604020202020204" pitchFamily="34" charset="0"/>
                <a:ea typeface="Arial Unicode MS"/>
                <a:cs typeface="Arial Unicode MS"/>
              </a:rPr>
              <a:t>                   </a:t>
            </a:r>
            <a:r>
              <a:rPr lang="es-ES_tradnl" sz="1200" dirty="0">
                <a:ln>
                  <a:noFill/>
                </a:ln>
                <a:solidFill>
                  <a:srgbClr val="000000"/>
                </a:solidFill>
                <a:effectLst/>
                <a:latin typeface="Arial" panose="020B0604020202020204" pitchFamily="34" charset="0"/>
                <a:ea typeface="Arial Unicode MS"/>
                <a:cs typeface="Arial Unicode MS"/>
              </a:rPr>
              <a:t> Departamento de Cultura del Agua y Sustentabilidad</a:t>
            </a:r>
            <a:endParaRPr lang="es-MX" sz="1200" dirty="0">
              <a:ln>
                <a:noFill/>
              </a:ln>
              <a:solidFill>
                <a:srgbClr val="000000"/>
              </a:solidFill>
              <a:effectLst/>
              <a:latin typeface="Arial" panose="020B0604020202020204" pitchFamily="34" charset="0"/>
              <a:ea typeface="Arial Unicode MS"/>
              <a:cs typeface="Arial Unicode MS"/>
            </a:endParaRPr>
          </a:p>
          <a:p>
            <a:pPr algn="just"/>
            <a:r>
              <a:rPr lang="es-MX" sz="1200" dirty="0">
                <a:ln>
                  <a:noFill/>
                </a:ln>
                <a:solidFill>
                  <a:srgbClr val="000000"/>
                </a:solidFill>
                <a:effectLst/>
                <a:latin typeface="Arial" panose="020B0604020202020204" pitchFamily="34" charset="0"/>
                <a:ea typeface="Arial Unicode MS"/>
                <a:cs typeface="Arial Unicode MS"/>
              </a:rPr>
              <a:t> </a:t>
            </a:r>
          </a:p>
          <a:p>
            <a:pPr algn="just"/>
            <a:r>
              <a:rPr lang="es-ES_tradnl" sz="1200" dirty="0">
                <a:ln>
                  <a:noFill/>
                </a:ln>
                <a:solidFill>
                  <a:srgbClr val="000000"/>
                </a:solidFill>
                <a:effectLst/>
                <a:latin typeface="Arial" panose="020B0604020202020204" pitchFamily="34" charset="0"/>
                <a:ea typeface="Arial Unicode MS"/>
                <a:cs typeface="Arial Unicode MS"/>
              </a:rPr>
              <a:t>Testigos:</a:t>
            </a:r>
            <a:endParaRPr lang="es-MX" sz="1200" dirty="0">
              <a:ln>
                <a:noFill/>
              </a:ln>
              <a:solidFill>
                <a:srgbClr val="000000"/>
              </a:solidFill>
              <a:effectLst/>
              <a:latin typeface="Arial" panose="020B0604020202020204" pitchFamily="34" charset="0"/>
              <a:ea typeface="Arial Unicode MS"/>
              <a:cs typeface="Arial Unicode MS"/>
            </a:endParaRPr>
          </a:p>
          <a:p>
            <a:pPr algn="just"/>
            <a:r>
              <a:rPr lang="es-MX" sz="1200" dirty="0">
                <a:ln>
                  <a:noFill/>
                </a:ln>
                <a:solidFill>
                  <a:srgbClr val="000000"/>
                </a:solidFill>
                <a:effectLst/>
                <a:latin typeface="Arial" panose="020B0604020202020204" pitchFamily="34" charset="0"/>
                <a:ea typeface="Arial Unicode MS"/>
                <a:cs typeface="Arial Unicode MS"/>
              </a:rPr>
              <a:t> </a:t>
            </a:r>
          </a:p>
          <a:p>
            <a:pPr algn="just"/>
            <a:r>
              <a:rPr lang="es-ES_tradnl" sz="1200" dirty="0">
                <a:ln>
                  <a:noFill/>
                </a:ln>
                <a:solidFill>
                  <a:srgbClr val="000000"/>
                </a:solidFill>
                <a:effectLst/>
                <a:latin typeface="Arial" panose="020B0604020202020204" pitchFamily="34" charset="0"/>
                <a:ea typeface="Arial Unicode MS"/>
                <a:cs typeface="Arial Unicode MS"/>
              </a:rPr>
              <a:t>__________________________________      ____________________________________</a:t>
            </a:r>
            <a:endParaRPr lang="es-MX" sz="1200" dirty="0">
              <a:ln>
                <a:noFill/>
              </a:ln>
              <a:solidFill>
                <a:srgbClr val="000000"/>
              </a:solidFill>
              <a:effectLst/>
              <a:latin typeface="Arial" panose="020B0604020202020204" pitchFamily="34" charset="0"/>
              <a:ea typeface="Arial Unicode MS"/>
              <a:cs typeface="Arial Unicode MS"/>
            </a:endParaRPr>
          </a:p>
          <a:p>
            <a:pPr algn="just"/>
            <a:r>
              <a:rPr lang="es-MX" sz="1200" dirty="0">
                <a:ln>
                  <a:noFill/>
                </a:ln>
                <a:solidFill>
                  <a:srgbClr val="000000"/>
                </a:solidFill>
                <a:effectLst/>
                <a:latin typeface="Arial" panose="020B0604020202020204" pitchFamily="34" charset="0"/>
                <a:ea typeface="Arial Unicode MS"/>
                <a:cs typeface="Arial Unicode MS"/>
              </a:rPr>
              <a:t>Jefe de Mantenimiento escolar                         Responsable de áreas verdes de la escuela</a:t>
            </a:r>
          </a:p>
        </p:txBody>
      </p:sp>
      <p:pic>
        <p:nvPicPr>
          <p:cNvPr id="4" name="17 Imagen" descr="Cerodesperdiciociltillo2.png">
            <a:extLst>
              <a:ext uri="{FF2B5EF4-FFF2-40B4-BE49-F238E27FC236}">
                <a16:creationId xmlns:a16="http://schemas.microsoft.com/office/drawing/2014/main" xmlns="" id="{8CE82D4B-8BFA-A6D6-B847-E0D2CFA25130}"/>
              </a:ext>
            </a:extLst>
          </p:cNvPr>
          <p:cNvPicPr>
            <a:picLocks noChangeAspect="1"/>
          </p:cNvPicPr>
          <p:nvPr/>
        </p:nvPicPr>
        <p:blipFill>
          <a:blip r:embed="rId2"/>
          <a:stretch>
            <a:fillRect/>
          </a:stretch>
        </p:blipFill>
        <p:spPr>
          <a:xfrm>
            <a:off x="337565" y="104982"/>
            <a:ext cx="5743646" cy="1013744"/>
          </a:xfrm>
          <a:prstGeom prst="rect">
            <a:avLst/>
          </a:prstGeom>
        </p:spPr>
      </p:pic>
      <p:sp>
        <p:nvSpPr>
          <p:cNvPr id="5" name="Rectángulo 4"/>
          <p:cNvSpPr/>
          <p:nvPr/>
        </p:nvSpPr>
        <p:spPr>
          <a:xfrm>
            <a:off x="10034030" y="5955957"/>
            <a:ext cx="2083829" cy="84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8114270" y="71862"/>
            <a:ext cx="4003589" cy="95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Imagen 6"/>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spTree>
    <p:extLst>
      <p:ext uri="{BB962C8B-B14F-4D97-AF65-F5344CB8AC3E}">
        <p14:creationId xmlns:p14="http://schemas.microsoft.com/office/powerpoint/2010/main" val="1640333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42F8400A-F626-4464-1EE8-8F4170034D0D}"/>
              </a:ext>
            </a:extLst>
          </p:cNvPr>
          <p:cNvPicPr>
            <a:picLocks noChangeAspect="1"/>
          </p:cNvPicPr>
          <p:nvPr/>
        </p:nvPicPr>
        <p:blipFill rotWithShape="1">
          <a:blip r:embed="rId2"/>
          <a:srcRect b="17457"/>
          <a:stretch/>
        </p:blipFill>
        <p:spPr>
          <a:xfrm>
            <a:off x="907152" y="1706170"/>
            <a:ext cx="3800989" cy="4431020"/>
          </a:xfrm>
          <a:prstGeom prst="rect">
            <a:avLst/>
          </a:prstGeom>
        </p:spPr>
      </p:pic>
      <p:pic>
        <p:nvPicPr>
          <p:cNvPr id="4" name="17 Imagen" descr="Cerodesperdiciociltillo2.png">
            <a:extLst>
              <a:ext uri="{FF2B5EF4-FFF2-40B4-BE49-F238E27FC236}">
                <a16:creationId xmlns:a16="http://schemas.microsoft.com/office/drawing/2014/main" xmlns="" id="{1A13B4F9-8376-A88D-4AAB-4FD138265D66}"/>
              </a:ext>
            </a:extLst>
          </p:cNvPr>
          <p:cNvPicPr>
            <a:picLocks noChangeAspect="1"/>
          </p:cNvPicPr>
          <p:nvPr/>
        </p:nvPicPr>
        <p:blipFill>
          <a:blip r:embed="rId3"/>
          <a:stretch>
            <a:fillRect/>
          </a:stretch>
        </p:blipFill>
        <p:spPr>
          <a:xfrm>
            <a:off x="337565" y="104982"/>
            <a:ext cx="5743646" cy="1013744"/>
          </a:xfrm>
          <a:prstGeom prst="rect">
            <a:avLst/>
          </a:prstGeom>
        </p:spPr>
      </p:pic>
      <p:sp>
        <p:nvSpPr>
          <p:cNvPr id="5" name="CuadroTexto 4">
            <a:extLst>
              <a:ext uri="{FF2B5EF4-FFF2-40B4-BE49-F238E27FC236}">
                <a16:creationId xmlns:a16="http://schemas.microsoft.com/office/drawing/2014/main" xmlns="" id="{B68A9888-4AC9-2233-3F4A-41A25EBD7420}"/>
              </a:ext>
            </a:extLst>
          </p:cNvPr>
          <p:cNvSpPr txBox="1"/>
          <p:nvPr/>
        </p:nvSpPr>
        <p:spPr>
          <a:xfrm>
            <a:off x="6081211" y="2260600"/>
            <a:ext cx="5549900" cy="1477328"/>
          </a:xfrm>
          <a:prstGeom prst="rect">
            <a:avLst/>
          </a:prstGeom>
          <a:noFill/>
        </p:spPr>
        <p:txBody>
          <a:bodyPr wrap="square" rtlCol="0">
            <a:spAutoFit/>
          </a:bodyPr>
          <a:lstStyle/>
          <a:p>
            <a:r>
              <a:rPr lang="es-MX" dirty="0"/>
              <a:t>Los planteles educativos quedarían certificados por parte de la JMAS, como planteles comprometidos en el ahorro y optimización de los recursos hídricos.</a:t>
            </a:r>
          </a:p>
          <a:p>
            <a:r>
              <a:rPr lang="es-MX" dirty="0"/>
              <a:t>Lo cual les otorga estatus y beneficios de cooperación interinstitucional.</a:t>
            </a:r>
          </a:p>
        </p:txBody>
      </p:sp>
      <p:sp>
        <p:nvSpPr>
          <p:cNvPr id="2" name="Rectángulo 1">
            <a:extLst>
              <a:ext uri="{FF2B5EF4-FFF2-40B4-BE49-F238E27FC236}">
                <a16:creationId xmlns:a16="http://schemas.microsoft.com/office/drawing/2014/main" xmlns="" id="{39729B0E-E6B6-F829-1174-1002991218C1}"/>
              </a:ext>
            </a:extLst>
          </p:cNvPr>
          <p:cNvSpPr/>
          <p:nvPr/>
        </p:nvSpPr>
        <p:spPr>
          <a:xfrm>
            <a:off x="3896139" y="1963972"/>
            <a:ext cx="691764" cy="397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a:extLst>
              <a:ext uri="{FF2B5EF4-FFF2-40B4-BE49-F238E27FC236}">
                <a16:creationId xmlns:a16="http://schemas.microsoft.com/office/drawing/2014/main" xmlns="" id="{E1425B93-F09D-38BD-BB58-B7AE02B7A521}"/>
              </a:ext>
            </a:extLst>
          </p:cNvPr>
          <p:cNvSpPr/>
          <p:nvPr/>
        </p:nvSpPr>
        <p:spPr>
          <a:xfrm>
            <a:off x="907153" y="1434881"/>
            <a:ext cx="3800989" cy="2012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 Departamento de Cultura del Agua</a:t>
            </a:r>
            <a:endParaRPr lang="en-US" dirty="0"/>
          </a:p>
        </p:txBody>
      </p:sp>
      <p:sp>
        <p:nvSpPr>
          <p:cNvPr id="8" name="Rectángulo 7"/>
          <p:cNvSpPr/>
          <p:nvPr/>
        </p:nvSpPr>
        <p:spPr>
          <a:xfrm>
            <a:off x="8114270" y="71862"/>
            <a:ext cx="4003589" cy="95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sp>
        <p:nvSpPr>
          <p:cNvPr id="10" name="Rectángulo 9"/>
          <p:cNvSpPr/>
          <p:nvPr/>
        </p:nvSpPr>
        <p:spPr>
          <a:xfrm>
            <a:off x="10034030" y="5955957"/>
            <a:ext cx="2083829" cy="84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1110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7 Imagen" descr="Cerodesperdiciociltillo2.png">
            <a:extLst>
              <a:ext uri="{FF2B5EF4-FFF2-40B4-BE49-F238E27FC236}">
                <a16:creationId xmlns:a16="http://schemas.microsoft.com/office/drawing/2014/main" xmlns="" id="{1A13B4F9-8376-A88D-4AAB-4FD138265D66}"/>
              </a:ext>
            </a:extLst>
          </p:cNvPr>
          <p:cNvPicPr>
            <a:picLocks noChangeAspect="1"/>
          </p:cNvPicPr>
          <p:nvPr/>
        </p:nvPicPr>
        <p:blipFill>
          <a:blip r:embed="rId2"/>
          <a:stretch>
            <a:fillRect/>
          </a:stretch>
        </p:blipFill>
        <p:spPr>
          <a:xfrm>
            <a:off x="337565" y="104982"/>
            <a:ext cx="5743646" cy="1013744"/>
          </a:xfrm>
          <a:prstGeom prst="rect">
            <a:avLst/>
          </a:prstGeom>
        </p:spPr>
      </p:pic>
      <p:sp>
        <p:nvSpPr>
          <p:cNvPr id="2" name="Rectángulo 1">
            <a:extLst>
              <a:ext uri="{FF2B5EF4-FFF2-40B4-BE49-F238E27FC236}">
                <a16:creationId xmlns:a16="http://schemas.microsoft.com/office/drawing/2014/main" xmlns="" id="{39729B0E-E6B6-F829-1174-1002991218C1}"/>
              </a:ext>
            </a:extLst>
          </p:cNvPr>
          <p:cNvSpPr/>
          <p:nvPr/>
        </p:nvSpPr>
        <p:spPr>
          <a:xfrm>
            <a:off x="3896139" y="1963972"/>
            <a:ext cx="691764" cy="397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ítulo 1"/>
          <p:cNvSpPr txBox="1">
            <a:spLocks/>
          </p:cNvSpPr>
          <p:nvPr/>
        </p:nvSpPr>
        <p:spPr>
          <a:xfrm>
            <a:off x="1272038" y="1289281"/>
            <a:ext cx="9144000" cy="5720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t>Implementación del Programa de Cero Desperdicio</a:t>
            </a:r>
            <a:endParaRPr lang="es-MX" sz="3200" dirty="0"/>
          </a:p>
        </p:txBody>
      </p:sp>
      <p:sp>
        <p:nvSpPr>
          <p:cNvPr id="9" name="Subtítulo 2"/>
          <p:cNvSpPr txBox="1">
            <a:spLocks/>
          </p:cNvSpPr>
          <p:nvPr/>
        </p:nvSpPr>
        <p:spPr>
          <a:xfrm>
            <a:off x="2224421" y="1780831"/>
            <a:ext cx="9144000" cy="8429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600" dirty="0"/>
              <a:t>Procesos-indicadores Prioritarios por parte de Cultura del Agua dentro del programa </a:t>
            </a:r>
            <a:endParaRPr lang="es-MX" sz="1600" dirty="0"/>
          </a:p>
        </p:txBody>
      </p:sp>
      <p:graphicFrame>
        <p:nvGraphicFramePr>
          <p:cNvPr id="10" name="Diagrama 9"/>
          <p:cNvGraphicFramePr/>
          <p:nvPr>
            <p:extLst>
              <p:ext uri="{D42A27DB-BD31-4B8C-83A1-F6EECF244321}">
                <p14:modId xmlns:p14="http://schemas.microsoft.com/office/powerpoint/2010/main" val="3653660713"/>
              </p:ext>
            </p:extLst>
          </p:nvPr>
        </p:nvGraphicFramePr>
        <p:xfrm>
          <a:off x="47295" y="2373936"/>
          <a:ext cx="4143819" cy="3789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p:cNvSpPr/>
          <p:nvPr/>
        </p:nvSpPr>
        <p:spPr>
          <a:xfrm>
            <a:off x="4024770" y="2176205"/>
            <a:ext cx="7565867" cy="3969676"/>
          </a:xfrm>
          <a:prstGeom prst="rect">
            <a:avLst/>
          </a:prstGeom>
        </p:spPr>
        <p:txBody>
          <a:bodyPr wrap="square">
            <a:spAutoFit/>
          </a:bodyPr>
          <a:lstStyle/>
          <a:p>
            <a:pPr algn="just">
              <a:lnSpc>
                <a:spcPct val="107000"/>
              </a:lnSpc>
              <a:spcAft>
                <a:spcPts val="800"/>
              </a:spcAft>
            </a:pPr>
            <a:r>
              <a:rPr lang="es-MX" sz="1100" dirty="0">
                <a:latin typeface="Arial" panose="020B0604020202020204" pitchFamily="34" charset="0"/>
                <a:ea typeface="Times New Roman" panose="02020603050405020304" pitchFamily="18" charset="0"/>
                <a:cs typeface="Arial" panose="020B0604020202020204" pitchFamily="34" charset="0"/>
              </a:rPr>
              <a:t>Un programa de concientización en escuelas con el objeto de reducir los altos consumos de agua,  puede incluir varias actividades para ayudar a los estudiantes a comprender la importancia del agua y cómo pueden cuidar su consumo. Las acciones son:</a:t>
            </a:r>
            <a:endParaRPr lang="es-MX" sz="11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sz="1100" dirty="0">
                <a:latin typeface="Arial" panose="020B0604020202020204" pitchFamily="34" charset="0"/>
                <a:ea typeface="Times New Roman" panose="02020603050405020304" pitchFamily="18" charset="0"/>
                <a:cs typeface="Arial" panose="020B0604020202020204" pitchFamily="34" charset="0"/>
              </a:rPr>
              <a:t>Realizar auditorías de agua en la escuela para detectar fugas y medir el consumo. Los estudiantes pueden trabajar en equipo para realizar estas auditorías y presentar sus hallazgos al personal y a la administración de la escuela.</a:t>
            </a:r>
            <a:endParaRPr lang="es-MX" sz="11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sz="1100" dirty="0">
                <a:latin typeface="Arial" panose="020B0604020202020204" pitchFamily="34" charset="0"/>
                <a:ea typeface="Times New Roman" panose="02020603050405020304" pitchFamily="18" charset="0"/>
                <a:cs typeface="Arial" panose="020B0604020202020204" pitchFamily="34" charset="0"/>
              </a:rPr>
              <a:t>Organizar talleres y charlas educativas sobre el Cambio Climático, su correlación con el ciclo del agua, la importancia de preservar los recursos hídricos y cómo ahorrar agua en el hogar y en la escuela.</a:t>
            </a:r>
            <a:endParaRPr lang="es-MX" sz="11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sz="1100" dirty="0">
                <a:latin typeface="Arial" panose="020B0604020202020204" pitchFamily="34" charset="0"/>
                <a:ea typeface="Times New Roman" panose="02020603050405020304" pitchFamily="18" charset="0"/>
                <a:cs typeface="Arial" panose="020B0604020202020204" pitchFamily="34" charset="0"/>
              </a:rPr>
              <a:t>Implementar medidas para reducir el consumo de agua en la escuela: cómo instalar dispositivos de ahorro de agua en grifos e inodoros, cambiar a sistemas de riego eficientes en jardines,  y promover hábitos de ahorro de agua entre los estudiantes y el personal.</a:t>
            </a:r>
            <a:endParaRPr lang="es-MX" sz="11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sz="1100" dirty="0">
                <a:latin typeface="Arial" panose="020B0604020202020204" pitchFamily="34" charset="0"/>
                <a:ea typeface="Times New Roman" panose="02020603050405020304" pitchFamily="18" charset="0"/>
                <a:cs typeface="Arial" panose="020B0604020202020204" pitchFamily="34" charset="0"/>
              </a:rPr>
              <a:t>Realizar campañas de concientización y concursos entre escuelas de zona para fomentar el ahorro de agua entre los estudiantes, (credencializar a los estudiantes que sumen al proyecto Guardianes del Agua de la  </a:t>
            </a:r>
            <a:r>
              <a:rPr lang="es-MX" sz="1200" b="1" i="1" dirty="0">
                <a:latin typeface="Arial" panose="020B0604020202020204" pitchFamily="34" charset="0"/>
                <a:ea typeface="Times New Roman" panose="02020603050405020304" pitchFamily="18" charset="0"/>
                <a:cs typeface="Arial" panose="020B0604020202020204" pitchFamily="34" charset="0"/>
              </a:rPr>
              <a:t>J </a:t>
            </a:r>
            <a:r>
              <a:rPr lang="es-MX" sz="1400" b="1" dirty="0">
                <a:latin typeface="Arial" panose="020B0604020202020204" pitchFamily="34" charset="0"/>
                <a:ea typeface="Times New Roman" panose="02020603050405020304" pitchFamily="18" charset="0"/>
                <a:cs typeface="Arial" panose="020B0604020202020204" pitchFamily="34" charset="0"/>
              </a:rPr>
              <a:t>+ </a:t>
            </a:r>
            <a:r>
              <a:rPr lang="es-MX" sz="1100" dirty="0">
                <a:latin typeface="Arial" panose="020B0604020202020204" pitchFamily="34" charset="0"/>
                <a:ea typeface="Times New Roman" panose="02020603050405020304" pitchFamily="18" charset="0"/>
                <a:cs typeface="Arial" panose="020B0604020202020204" pitchFamily="34" charset="0"/>
              </a:rPr>
              <a:t>).</a:t>
            </a:r>
            <a:endParaRPr lang="es-MX" sz="11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sz="1100" dirty="0">
                <a:latin typeface="Arial" panose="020B0604020202020204" pitchFamily="34" charset="0"/>
                <a:ea typeface="Times New Roman" panose="02020603050405020304" pitchFamily="18" charset="0"/>
                <a:cs typeface="Arial" panose="020B0604020202020204" pitchFamily="34" charset="0"/>
              </a:rPr>
              <a:t>Incentivar la participación de los estudiantes en proyectos de conservación de agua y medio ambiente, como plantar árboles y jardines en la escuela, recolectar agua de lluvia y crear pequeños jardines de lluvia en el patio.</a:t>
            </a:r>
            <a:endParaRPr lang="es-MX" sz="11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sz="1100" dirty="0">
                <a:latin typeface="Arial" panose="020B0604020202020204" pitchFamily="34" charset="0"/>
                <a:ea typeface="Times New Roman" panose="02020603050405020304" pitchFamily="18" charset="0"/>
                <a:cs typeface="Arial" panose="020B0604020202020204" pitchFamily="34" charset="0"/>
              </a:rPr>
              <a:t>Incorporar el aprendizaje sobre el ahorro del agua en la </a:t>
            </a:r>
            <a:r>
              <a:rPr lang="es-MX" sz="1100" dirty="0" err="1">
                <a:latin typeface="Arial" panose="020B0604020202020204" pitchFamily="34" charset="0"/>
                <a:ea typeface="Times New Roman" panose="02020603050405020304" pitchFamily="18" charset="0"/>
                <a:cs typeface="Arial" panose="020B0604020202020204" pitchFamily="34" charset="0"/>
              </a:rPr>
              <a:t>currícula</a:t>
            </a:r>
            <a:r>
              <a:rPr lang="es-MX" sz="1100" dirty="0">
                <a:latin typeface="Arial" panose="020B0604020202020204" pitchFamily="34" charset="0"/>
                <a:ea typeface="Times New Roman" panose="02020603050405020304" pitchFamily="18" charset="0"/>
                <a:cs typeface="Arial" panose="020B0604020202020204" pitchFamily="34" charset="0"/>
              </a:rPr>
              <a:t> escolar, (Diploma). </a:t>
            </a:r>
          </a:p>
          <a:p>
            <a:pPr marL="342900" lvl="0" indent="-342900" algn="just">
              <a:lnSpc>
                <a:spcPct val="107000"/>
              </a:lnSpc>
              <a:spcAft>
                <a:spcPts val="0"/>
              </a:spcAft>
              <a:buFont typeface="Symbol" panose="05050102010706020507" pitchFamily="18" charset="2"/>
              <a:buChar char=""/>
            </a:pPr>
            <a:r>
              <a:rPr lang="es-MX" sz="1100" dirty="0">
                <a:latin typeface="Arial" panose="020B0604020202020204" pitchFamily="34" charset="0"/>
                <a:ea typeface="Times New Roman" panose="02020603050405020304" pitchFamily="18" charset="0"/>
                <a:cs typeface="Arial" panose="020B0604020202020204" pitchFamily="34" charset="0"/>
              </a:rPr>
              <a:t>Hacer uso de la tecnología para medir el consumo de agua en tiempo real.</a:t>
            </a:r>
            <a:endParaRPr lang="es-MX" sz="11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es-MX" sz="1100"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07000"/>
              </a:lnSpc>
              <a:spcAft>
                <a:spcPts val="800"/>
              </a:spcAft>
            </a:pPr>
            <a:r>
              <a:rPr lang="es-MX" sz="1100" dirty="0">
                <a:latin typeface="Arial" panose="020B0604020202020204" pitchFamily="34" charset="0"/>
                <a:ea typeface="Times New Roman" panose="02020603050405020304" pitchFamily="18" charset="0"/>
                <a:cs typeface="Arial" panose="020B0604020202020204" pitchFamily="34" charset="0"/>
              </a:rPr>
              <a:t>Es importante recordar que es responsabilidad de todos, incluyendo a los estudiantes, trabajar juntos para preservar los recursos hídricos y garantizar un suministro sostenible de agua en el futuro.</a:t>
            </a:r>
            <a:endParaRPr lang="es-MX"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ángulo 11"/>
          <p:cNvSpPr/>
          <p:nvPr/>
        </p:nvSpPr>
        <p:spPr>
          <a:xfrm>
            <a:off x="8114270" y="71862"/>
            <a:ext cx="4003589" cy="95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p:cNvPicPr>
            <a:picLocks noChangeAspect="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sp>
        <p:nvSpPr>
          <p:cNvPr id="14" name="Rectángulo 13"/>
          <p:cNvSpPr/>
          <p:nvPr/>
        </p:nvSpPr>
        <p:spPr>
          <a:xfrm>
            <a:off x="10034030" y="5955957"/>
            <a:ext cx="2083829" cy="84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96468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56;p43"/>
          <p:cNvSpPr txBox="1">
            <a:spLocks/>
          </p:cNvSpPr>
          <p:nvPr/>
        </p:nvSpPr>
        <p:spPr>
          <a:xfrm>
            <a:off x="994816" y="2172013"/>
            <a:ext cx="9039214" cy="4377068"/>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1600"/>
              </a:spcAft>
              <a:buClr>
                <a:schemeClr val="lt1"/>
              </a:buClr>
              <a:buSzPts val="1400"/>
              <a:buFont typeface="Roboto"/>
              <a:buNone/>
              <a:tabLst/>
              <a:defRPr/>
            </a:pPr>
            <a:r>
              <a:rPr kumimoji="0" lang="es-ES" b="0" i="0" u="none" strike="noStrike" kern="0" cap="none" spc="0" normalizeH="0" baseline="0" noProof="0" dirty="0">
                <a:ln>
                  <a:noFill/>
                </a:ln>
                <a:solidFill>
                  <a:schemeClr val="tx1"/>
                </a:solidFill>
                <a:effectLst/>
                <a:uLnTx/>
                <a:uFillTx/>
                <a:latin typeface="Arial" pitchFamily="34" charset="0"/>
                <a:ea typeface="Roboto"/>
                <a:cs typeface="Arial" pitchFamily="34" charset="0"/>
                <a:sym typeface="Roboto"/>
              </a:rPr>
              <a:t>Es un programa dirigido de</a:t>
            </a:r>
            <a:r>
              <a:rPr kumimoji="0" lang="es-ES" b="0" i="0" u="none" strike="noStrike" kern="0" cap="none" spc="0" normalizeH="0" noProof="0" dirty="0">
                <a:ln>
                  <a:noFill/>
                </a:ln>
                <a:solidFill>
                  <a:schemeClr val="tx1"/>
                </a:solidFill>
                <a:effectLst/>
                <a:uLnTx/>
                <a:uFillTx/>
                <a:latin typeface="Arial" pitchFamily="34" charset="0"/>
                <a:ea typeface="Roboto"/>
                <a:cs typeface="Arial" pitchFamily="34" charset="0"/>
                <a:sym typeface="Roboto"/>
              </a:rPr>
              <a:t> primera instancia, al nivel educativo básico (pre-escolar, primarias y secu</a:t>
            </a:r>
            <a:r>
              <a:rPr lang="es-ES" kern="0" dirty="0">
                <a:latin typeface="Arial" pitchFamily="34" charset="0"/>
                <a:ea typeface="Roboto"/>
                <a:cs typeface="Arial" pitchFamily="34" charset="0"/>
                <a:sym typeface="Roboto"/>
              </a:rPr>
              <a:t>n</a:t>
            </a:r>
            <a:r>
              <a:rPr kumimoji="0" lang="es-ES" b="0" i="0" u="none" strike="noStrike" kern="0" cap="none" spc="0" normalizeH="0" noProof="0" dirty="0" err="1">
                <a:ln>
                  <a:noFill/>
                </a:ln>
                <a:solidFill>
                  <a:schemeClr val="tx1"/>
                </a:solidFill>
                <a:effectLst/>
                <a:uLnTx/>
                <a:uFillTx/>
                <a:latin typeface="Arial" pitchFamily="34" charset="0"/>
                <a:ea typeface="Roboto"/>
                <a:cs typeface="Arial" pitchFamily="34" charset="0"/>
                <a:sym typeface="Roboto"/>
              </a:rPr>
              <a:t>darias</a:t>
            </a:r>
            <a:r>
              <a:rPr kumimoji="0" lang="es-ES" b="0" i="0" u="none" strike="noStrike" kern="0" cap="none" spc="0" normalizeH="0" noProof="0" dirty="0">
                <a:ln>
                  <a:noFill/>
                </a:ln>
                <a:solidFill>
                  <a:schemeClr val="tx1"/>
                </a:solidFill>
                <a:effectLst/>
                <a:uLnTx/>
                <a:uFillTx/>
                <a:latin typeface="Arial" pitchFamily="34" charset="0"/>
                <a:ea typeface="Roboto"/>
                <a:cs typeface="Arial" pitchFamily="34" charset="0"/>
                <a:sym typeface="Roboto"/>
              </a:rPr>
              <a:t> de competencia estatal), para dar cumplimiento al Convenio de Colaboración entre la Junta Municipal de Agua y Saneamiento de Juárez; la Secretaría de Educación y Deporte del Poder </a:t>
            </a:r>
            <a:r>
              <a:rPr lang="es-ES" kern="0" dirty="0">
                <a:latin typeface="Arial" pitchFamily="34" charset="0"/>
                <a:ea typeface="Roboto"/>
                <a:cs typeface="Arial" pitchFamily="34" charset="0"/>
                <a:sym typeface="Roboto"/>
              </a:rPr>
              <a:t>E</a:t>
            </a:r>
            <a:r>
              <a:rPr kumimoji="0" lang="es-ES" b="0" i="0" u="none" strike="noStrike" kern="0" cap="none" spc="0" normalizeH="0" noProof="0" dirty="0" err="1">
                <a:ln>
                  <a:noFill/>
                </a:ln>
                <a:solidFill>
                  <a:schemeClr val="tx1"/>
                </a:solidFill>
                <a:effectLst/>
                <a:uLnTx/>
                <a:uFillTx/>
                <a:latin typeface="Arial" pitchFamily="34" charset="0"/>
                <a:ea typeface="Roboto"/>
                <a:cs typeface="Arial" pitchFamily="34" charset="0"/>
                <a:sym typeface="Roboto"/>
              </a:rPr>
              <a:t>jecutivo</a:t>
            </a:r>
            <a:r>
              <a:rPr lang="es-ES" kern="0" dirty="0">
                <a:latin typeface="Arial" pitchFamily="34" charset="0"/>
                <a:ea typeface="Roboto"/>
                <a:cs typeface="Arial" pitchFamily="34" charset="0"/>
                <a:sym typeface="Roboto"/>
              </a:rPr>
              <a:t> </a:t>
            </a:r>
            <a:r>
              <a:rPr kumimoji="0" lang="es-ES" b="0" i="0" u="none" strike="noStrike" kern="0" cap="none" spc="0" normalizeH="0" noProof="0" dirty="0">
                <a:ln>
                  <a:noFill/>
                </a:ln>
                <a:solidFill>
                  <a:schemeClr val="tx1"/>
                </a:solidFill>
                <a:effectLst/>
                <a:uLnTx/>
                <a:uFillTx/>
                <a:latin typeface="Arial" pitchFamily="34" charset="0"/>
                <a:ea typeface="Roboto"/>
                <a:cs typeface="Arial" pitchFamily="34" charset="0"/>
                <a:sym typeface="Roboto"/>
              </a:rPr>
              <a:t>del Estado de Chihuahua Zona Norte y; Servicios Educativos del Estado de Chihuahua,  de fecha 7 de julio del 2022.</a:t>
            </a:r>
          </a:p>
          <a:p>
            <a:pPr marL="0" marR="0" lvl="0" indent="0" algn="just" defTabSz="914400" rtl="0" eaLnBrk="1" fontAlgn="auto" latinLnBrk="0" hangingPunct="1">
              <a:lnSpc>
                <a:spcPct val="100000"/>
              </a:lnSpc>
              <a:spcBef>
                <a:spcPts val="0"/>
              </a:spcBef>
              <a:spcAft>
                <a:spcPts val="1600"/>
              </a:spcAft>
              <a:buClr>
                <a:schemeClr val="lt1"/>
              </a:buClr>
              <a:buSzPts val="1400"/>
              <a:buFont typeface="Roboto"/>
              <a:buNone/>
              <a:tabLst/>
              <a:defRPr/>
            </a:pPr>
            <a:r>
              <a:rPr lang="es-ES" kern="0" baseline="0" dirty="0">
                <a:latin typeface="Arial" pitchFamily="34" charset="0"/>
                <a:ea typeface="Roboto"/>
                <a:cs typeface="Arial" pitchFamily="34" charset="0"/>
                <a:sym typeface="Roboto"/>
              </a:rPr>
              <a:t>El objeto del mismo, es </a:t>
            </a:r>
            <a:r>
              <a:rPr lang="es-ES" b="1" kern="0" dirty="0">
                <a:latin typeface="Arial" pitchFamily="34" charset="0"/>
                <a:ea typeface="Roboto"/>
                <a:cs typeface="Arial" pitchFamily="34" charset="0"/>
                <a:sym typeface="Roboto"/>
              </a:rPr>
              <a:t>reducir los consumos de agua potable</a:t>
            </a:r>
            <a:r>
              <a:rPr lang="es-ES" kern="0" dirty="0">
                <a:latin typeface="Arial" pitchFamily="34" charset="0"/>
                <a:ea typeface="Roboto"/>
                <a:cs typeface="Arial" pitchFamily="34" charset="0"/>
                <a:sym typeface="Roboto"/>
              </a:rPr>
              <a:t>, a través de la implementación de la Nueva Cultura del Agua, que integra nuevos programas educativos: urgentes, permanentes, integrales, incluyentes y mediáticos, para concientizar por medio de las pláticas, impulsando la promoción y fomento del cuidado, ahorro y uso eficiente del agua, con programas formativos multiplicadores que involucran al personal docente, mismos que impartirán el nuevo material de cultura y concientización, a todos los alumnos, escalando e integrando mejores esquemas del uso eficiente del vital líquido en las instalaciones de las instituciones públicas educativas.</a:t>
            </a:r>
            <a:endParaRPr kumimoji="0" lang="es-ES" b="0" i="0" u="none" strike="noStrike" kern="0" cap="none" spc="0" normalizeH="0" baseline="0" noProof="0" dirty="0">
              <a:ln>
                <a:noFill/>
              </a:ln>
              <a:solidFill>
                <a:schemeClr val="tx1"/>
              </a:solidFill>
              <a:effectLst/>
              <a:uLnTx/>
              <a:uFillTx/>
              <a:latin typeface="Arial" pitchFamily="34" charset="0"/>
              <a:ea typeface="Roboto"/>
              <a:cs typeface="Arial" pitchFamily="34" charset="0"/>
              <a:sym typeface="Roboto"/>
            </a:endParaRPr>
          </a:p>
        </p:txBody>
      </p:sp>
      <p:sp>
        <p:nvSpPr>
          <p:cNvPr id="8" name="Google Shape;256;p43"/>
          <p:cNvSpPr txBox="1">
            <a:spLocks/>
          </p:cNvSpPr>
          <p:nvPr/>
        </p:nvSpPr>
        <p:spPr>
          <a:xfrm>
            <a:off x="1513805" y="1445242"/>
            <a:ext cx="8057044" cy="53431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600"/>
              </a:spcAft>
              <a:buFont typeface="Arial" panose="020B0604020202020204" pitchFamily="34" charset="0"/>
              <a:buNone/>
            </a:pPr>
            <a:r>
              <a:rPr lang="es-MX" sz="4400" dirty="0">
                <a:latin typeface="Arial" pitchFamily="34" charset="0"/>
                <a:cs typeface="Arial" pitchFamily="34" charset="0"/>
              </a:rPr>
              <a:t>Objetivo del programa</a:t>
            </a:r>
          </a:p>
        </p:txBody>
      </p:sp>
      <p:pic>
        <p:nvPicPr>
          <p:cNvPr id="11" name="10 Imagen" descr="Cerodesperdiciociltillo2.png"/>
          <p:cNvPicPr>
            <a:picLocks noChangeAspect="1"/>
          </p:cNvPicPr>
          <p:nvPr/>
        </p:nvPicPr>
        <p:blipFill>
          <a:blip r:embed="rId2"/>
          <a:stretch>
            <a:fillRect/>
          </a:stretch>
        </p:blipFill>
        <p:spPr>
          <a:xfrm>
            <a:off x="337565" y="104982"/>
            <a:ext cx="5743646" cy="1013744"/>
          </a:xfrm>
          <a:prstGeom prst="rect">
            <a:avLst/>
          </a:prstGeom>
        </p:spPr>
      </p:pic>
      <p:sp>
        <p:nvSpPr>
          <p:cNvPr id="5" name="Rectángulo 4"/>
          <p:cNvSpPr/>
          <p:nvPr/>
        </p:nvSpPr>
        <p:spPr>
          <a:xfrm>
            <a:off x="8114270" y="71862"/>
            <a:ext cx="4003589" cy="95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sp>
        <p:nvSpPr>
          <p:cNvPr id="2" name="Rectángulo 1"/>
          <p:cNvSpPr/>
          <p:nvPr/>
        </p:nvSpPr>
        <p:spPr>
          <a:xfrm>
            <a:off x="10034030" y="5955957"/>
            <a:ext cx="2083829" cy="84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248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56;p43"/>
          <p:cNvSpPr txBox="1">
            <a:spLocks/>
          </p:cNvSpPr>
          <p:nvPr/>
        </p:nvSpPr>
        <p:spPr>
          <a:xfrm>
            <a:off x="467597" y="1327638"/>
            <a:ext cx="9557852" cy="5460340"/>
          </a:xfrm>
          <a:prstGeom prst="rect">
            <a:avLst/>
          </a:prstGeom>
          <a:noFill/>
          <a:ln>
            <a:noFill/>
          </a:ln>
        </p:spPr>
        <p:txBody>
          <a:bodyPr spcFirstLastPara="1" wrap="square" lIns="91425" tIns="91425" rIns="91425" bIns="91425" anchor="t" anchorCtr="0">
            <a:noAutofit/>
          </a:bodyPr>
          <a:lstStyle/>
          <a:p>
            <a:pPr lvl="0" algn="just">
              <a:spcAft>
                <a:spcPts val="1600"/>
              </a:spcAft>
              <a:buClr>
                <a:schemeClr val="lt1"/>
              </a:buClr>
              <a:buSzPts val="1400"/>
              <a:defRPr/>
            </a:pPr>
            <a:r>
              <a:rPr lang="es-ES" kern="0" dirty="0">
                <a:latin typeface="Arial" pitchFamily="34" charset="0"/>
                <a:ea typeface="Roboto"/>
                <a:cs typeface="Arial" pitchFamily="34" charset="0"/>
                <a:sym typeface="Roboto"/>
              </a:rPr>
              <a:t>Es de vital relevancia, que se incluya en este programa, a todo el Sector Educativo de Ciudad Juárez, que tiene la misma problemática y requiere también, reducir los altos consumos de agua potable, por tal motivo, se propone el escalamiento a las diferentes Instituciones educativas públicas y privadas de todos los niveles de bachilleratos y las universidades, mismas que actualmente cuentan con una subvención de gasto por el concepto de agua potable.</a:t>
            </a:r>
          </a:p>
          <a:p>
            <a:pPr lvl="0" algn="just">
              <a:spcAft>
                <a:spcPts val="1600"/>
              </a:spcAft>
              <a:buClr>
                <a:schemeClr val="lt1"/>
              </a:buClr>
              <a:buSzPts val="1400"/>
              <a:defRPr/>
            </a:pPr>
            <a:r>
              <a:rPr lang="es-ES" kern="0" dirty="0">
                <a:latin typeface="Arial" pitchFamily="34" charset="0"/>
                <a:ea typeface="Roboto"/>
                <a:cs typeface="Arial" pitchFamily="34" charset="0"/>
                <a:sym typeface="Roboto"/>
              </a:rPr>
              <a:t>La logística primordial, es la integración del sector educativo, por medio de la inclusión del material de la Nueva Cultura del Agua, y preparación del personal docente del sector educativo en general,  para que los maestros dispongan del material y puedan impartir estas pláticas en los horarios de clase a sus alumnos, con programas permanentes de formación,  por tal motivo, las pláticas de la Nueva Cultura del Agua, están diseñadas para su incorporación, considerando el tiempo que se toma una clase de forma regular.</a:t>
            </a:r>
          </a:p>
          <a:p>
            <a:pPr lvl="0" algn="just">
              <a:spcAft>
                <a:spcPts val="1600"/>
              </a:spcAft>
              <a:buClr>
                <a:schemeClr val="lt1"/>
              </a:buClr>
              <a:buSzPts val="1400"/>
              <a:defRPr/>
            </a:pPr>
            <a:r>
              <a:rPr lang="es-ES" kern="0" dirty="0">
                <a:latin typeface="Arial" pitchFamily="34" charset="0"/>
                <a:ea typeface="Roboto"/>
                <a:cs typeface="Arial" pitchFamily="34" charset="0"/>
                <a:sym typeface="Roboto"/>
              </a:rPr>
              <a:t>La Nueva Cultura del Agua, debe ser global e inclusiva, mediática, y considera la formación general a todos los ciudadanos, con la participación activa del Sector Gubernamental, Sector Maquilador, el Empresarial, las diversas Cámaras y demás Asociaciones de esta gran Ciudad. Nadie debe quedar exento de asumir esta gran misión de vida y reto de todos. </a:t>
            </a:r>
          </a:p>
        </p:txBody>
      </p:sp>
      <p:pic>
        <p:nvPicPr>
          <p:cNvPr id="11" name="10 Imagen" descr="Cerodesperdiciociltillo2.png"/>
          <p:cNvPicPr>
            <a:picLocks noChangeAspect="1"/>
          </p:cNvPicPr>
          <p:nvPr/>
        </p:nvPicPr>
        <p:blipFill>
          <a:blip r:embed="rId2"/>
          <a:stretch>
            <a:fillRect/>
          </a:stretch>
        </p:blipFill>
        <p:spPr>
          <a:xfrm>
            <a:off x="337565" y="104982"/>
            <a:ext cx="5743646" cy="1013744"/>
          </a:xfrm>
          <a:prstGeom prst="rect">
            <a:avLst/>
          </a:prstGeom>
        </p:spPr>
      </p:pic>
      <p:sp>
        <p:nvSpPr>
          <p:cNvPr id="4" name="Rectángulo 3"/>
          <p:cNvSpPr/>
          <p:nvPr/>
        </p:nvSpPr>
        <p:spPr>
          <a:xfrm>
            <a:off x="8114270" y="71862"/>
            <a:ext cx="4003589" cy="95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sp>
        <p:nvSpPr>
          <p:cNvPr id="6" name="Rectángulo 5"/>
          <p:cNvSpPr/>
          <p:nvPr/>
        </p:nvSpPr>
        <p:spPr>
          <a:xfrm>
            <a:off x="10034030" y="5955957"/>
            <a:ext cx="2083829" cy="84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5866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8FD7E6D-00D7-4D0D-BFE8-125E6DE4E5B4}"/>
              </a:ext>
            </a:extLst>
          </p:cNvPr>
          <p:cNvSpPr/>
          <p:nvPr/>
        </p:nvSpPr>
        <p:spPr>
          <a:xfrm>
            <a:off x="1642364" y="1693135"/>
            <a:ext cx="8237606" cy="764184"/>
          </a:xfrm>
          <a:prstGeom prst="rect">
            <a:avLst/>
          </a:prstGeom>
        </p:spPr>
        <p:txBody>
          <a:bodyPr wrap="square">
            <a:spAutoFit/>
          </a:bodyPr>
          <a:lstStyle/>
          <a:p>
            <a:pPr>
              <a:lnSpc>
                <a:spcPct val="107000"/>
              </a:lnSpc>
              <a:spcAft>
                <a:spcPts val="800"/>
              </a:spcAft>
            </a:pPr>
            <a:r>
              <a:rPr lang="es-MX" sz="4400" dirty="0">
                <a:latin typeface="Arial" pitchFamily="34" charset="0"/>
                <a:ea typeface="Calibri" panose="020F0502020204030204" pitchFamily="34" charset="0"/>
                <a:cs typeface="Arial" pitchFamily="34" charset="0"/>
              </a:rPr>
              <a:t>Identificación de Problemática</a:t>
            </a:r>
          </a:p>
        </p:txBody>
      </p:sp>
      <p:pic>
        <p:nvPicPr>
          <p:cNvPr id="11" name="10 Imagen" descr="Cerodesperdiciociltillo2.png"/>
          <p:cNvPicPr>
            <a:picLocks noChangeAspect="1"/>
          </p:cNvPicPr>
          <p:nvPr/>
        </p:nvPicPr>
        <p:blipFill>
          <a:blip r:embed="rId2"/>
          <a:stretch>
            <a:fillRect/>
          </a:stretch>
        </p:blipFill>
        <p:spPr>
          <a:xfrm>
            <a:off x="337565" y="104982"/>
            <a:ext cx="5743646" cy="1013744"/>
          </a:xfrm>
          <a:prstGeom prst="rect">
            <a:avLst/>
          </a:prstGeom>
        </p:spPr>
      </p:pic>
      <p:sp>
        <p:nvSpPr>
          <p:cNvPr id="12" name="Rectángulo 1">
            <a:extLst>
              <a:ext uri="{FF2B5EF4-FFF2-40B4-BE49-F238E27FC236}">
                <a16:creationId xmlns:a16="http://schemas.microsoft.com/office/drawing/2014/main" xmlns="" id="{38FD7E6D-00D7-4D0D-BFE8-125E6DE4E5B4}"/>
              </a:ext>
            </a:extLst>
          </p:cNvPr>
          <p:cNvSpPr/>
          <p:nvPr/>
        </p:nvSpPr>
        <p:spPr>
          <a:xfrm>
            <a:off x="1686754" y="2587602"/>
            <a:ext cx="8179267" cy="3901068"/>
          </a:xfrm>
          <a:prstGeom prst="rect">
            <a:avLst/>
          </a:prstGeom>
        </p:spPr>
        <p:txBody>
          <a:bodyPr wrap="square">
            <a:spAutoFit/>
          </a:bodyPr>
          <a:lstStyle/>
          <a:p>
            <a:pPr>
              <a:lnSpc>
                <a:spcPts val="2100"/>
              </a:lnSpc>
              <a:spcAft>
                <a:spcPts val="800"/>
              </a:spcAft>
            </a:pPr>
            <a:r>
              <a:rPr lang="es-MX" dirty="0">
                <a:latin typeface="Arial" pitchFamily="34" charset="0"/>
                <a:ea typeface="Calibri" panose="020F0502020204030204" pitchFamily="34" charset="0"/>
                <a:cs typeface="Arial" pitchFamily="34" charset="0"/>
              </a:rPr>
              <a:t>Se carece de un Programa integral permanente de Cultura del Agua. </a:t>
            </a:r>
          </a:p>
          <a:p>
            <a:pPr>
              <a:lnSpc>
                <a:spcPts val="2100"/>
              </a:lnSpc>
              <a:spcAft>
                <a:spcPts val="800"/>
              </a:spcAft>
            </a:pPr>
            <a:r>
              <a:rPr lang="es-MX" dirty="0">
                <a:latin typeface="Arial" pitchFamily="34" charset="0"/>
                <a:ea typeface="Calibri" panose="020F0502020204030204" pitchFamily="34" charset="0"/>
                <a:cs typeface="Arial" pitchFamily="34" charset="0"/>
              </a:rPr>
              <a:t>Las instituciones públicas minusvaloran la prestación del servicio de agua, debido a la carencia de cobro en la mayoría de los casos.</a:t>
            </a:r>
          </a:p>
          <a:p>
            <a:pPr>
              <a:lnSpc>
                <a:spcPts val="2100"/>
              </a:lnSpc>
              <a:spcAft>
                <a:spcPts val="800"/>
              </a:spcAft>
            </a:pPr>
            <a:r>
              <a:rPr lang="es-MX" dirty="0">
                <a:latin typeface="Arial" pitchFamily="34" charset="0"/>
                <a:ea typeface="Calibri" panose="020F0502020204030204" pitchFamily="34" charset="0"/>
                <a:cs typeface="Arial" pitchFamily="34" charset="0"/>
              </a:rPr>
              <a:t>A causa de esta ausencia de cobro, algunas instalaciones se encuentran en parcial abandono, descontroladas y sin mantenimiento.</a:t>
            </a:r>
          </a:p>
          <a:p>
            <a:pPr>
              <a:lnSpc>
                <a:spcPts val="2100"/>
              </a:lnSpc>
              <a:spcAft>
                <a:spcPts val="800"/>
              </a:spcAft>
            </a:pPr>
            <a:r>
              <a:rPr lang="es-MX" dirty="0">
                <a:latin typeface="Arial" pitchFamily="34" charset="0"/>
                <a:ea typeface="Calibri" panose="020F0502020204030204" pitchFamily="34" charset="0"/>
                <a:cs typeface="Arial" pitchFamily="34" charset="0"/>
              </a:rPr>
              <a:t>Se cancelaron programas de detección de fugas que funcionaron temporalmente en el pasado (cuadrilla de inspectores y/o escolar).</a:t>
            </a:r>
          </a:p>
          <a:p>
            <a:pPr>
              <a:lnSpc>
                <a:spcPts val="2100"/>
              </a:lnSpc>
              <a:spcAft>
                <a:spcPts val="800"/>
              </a:spcAft>
            </a:pPr>
            <a:r>
              <a:rPr lang="es-MX" b="1" dirty="0">
                <a:latin typeface="Arial" pitchFamily="34" charset="0"/>
                <a:ea typeface="Calibri" panose="020F0502020204030204" pitchFamily="34" charset="0"/>
                <a:cs typeface="Arial" pitchFamily="34" charset="0"/>
              </a:rPr>
              <a:t>No se cuenta con un diagnóstico confiable </a:t>
            </a:r>
            <a:r>
              <a:rPr lang="es-MX" dirty="0">
                <a:latin typeface="Arial" pitchFamily="34" charset="0"/>
                <a:ea typeface="Calibri" panose="020F0502020204030204" pitchFamily="34" charset="0"/>
                <a:cs typeface="Arial" pitchFamily="34" charset="0"/>
              </a:rPr>
              <a:t>del uso del agua en las instituciones educativas. Así como, una medición confiable en muchos casos.</a:t>
            </a:r>
          </a:p>
          <a:p>
            <a:pPr>
              <a:lnSpc>
                <a:spcPts val="2100"/>
              </a:lnSpc>
              <a:spcAft>
                <a:spcPts val="800"/>
              </a:spcAft>
            </a:pPr>
            <a:r>
              <a:rPr lang="es-MX" dirty="0">
                <a:latin typeface="Arial" pitchFamily="34" charset="0"/>
                <a:ea typeface="Calibri" panose="020F0502020204030204" pitchFamily="34" charset="0"/>
                <a:cs typeface="Arial" pitchFamily="34" charset="0"/>
              </a:rPr>
              <a:t>No existen esquemas de supervisión, regulación y sanciones a las escuelas por mal uso del recurso.</a:t>
            </a:r>
          </a:p>
          <a:p>
            <a:pPr>
              <a:lnSpc>
                <a:spcPts val="1800"/>
              </a:lnSpc>
              <a:spcAft>
                <a:spcPts val="800"/>
              </a:spcAft>
            </a:pPr>
            <a:endParaRPr lang="es-MX" dirty="0">
              <a:latin typeface="Arial" pitchFamily="34" charset="0"/>
              <a:ea typeface="Calibri" panose="020F0502020204030204" pitchFamily="34" charset="0"/>
              <a:cs typeface="Arial" pitchFamily="34" charset="0"/>
            </a:endParaRPr>
          </a:p>
        </p:txBody>
      </p:sp>
      <p:sp>
        <p:nvSpPr>
          <p:cNvPr id="13" name="3 Triángulo isósceles"/>
          <p:cNvSpPr/>
          <p:nvPr/>
        </p:nvSpPr>
        <p:spPr>
          <a:xfrm rot="5400000">
            <a:off x="1288783" y="2660514"/>
            <a:ext cx="247689" cy="2033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4 Triángulo isósceles"/>
          <p:cNvSpPr/>
          <p:nvPr/>
        </p:nvSpPr>
        <p:spPr>
          <a:xfrm rot="5400000">
            <a:off x="1288783" y="3080175"/>
            <a:ext cx="247689" cy="2033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5 Triángulo isósceles"/>
          <p:cNvSpPr/>
          <p:nvPr/>
        </p:nvSpPr>
        <p:spPr>
          <a:xfrm rot="5400000">
            <a:off x="1283045" y="3665361"/>
            <a:ext cx="247689" cy="2033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6 Triángulo isósceles"/>
          <p:cNvSpPr/>
          <p:nvPr/>
        </p:nvSpPr>
        <p:spPr>
          <a:xfrm rot="5400000">
            <a:off x="1283045" y="4307997"/>
            <a:ext cx="247689" cy="2033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6 Triángulo isósceles"/>
          <p:cNvSpPr/>
          <p:nvPr/>
        </p:nvSpPr>
        <p:spPr>
          <a:xfrm rot="5400000">
            <a:off x="1283045" y="4937567"/>
            <a:ext cx="247689" cy="2033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6 Triángulo isósceles"/>
          <p:cNvSpPr/>
          <p:nvPr/>
        </p:nvSpPr>
        <p:spPr>
          <a:xfrm rot="5400000">
            <a:off x="1288783" y="5567137"/>
            <a:ext cx="247689" cy="2033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8114270" y="71862"/>
            <a:ext cx="4003589" cy="95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sp>
        <p:nvSpPr>
          <p:cNvPr id="20" name="Rectángulo 19"/>
          <p:cNvSpPr/>
          <p:nvPr/>
        </p:nvSpPr>
        <p:spPr>
          <a:xfrm>
            <a:off x="10034030" y="5955957"/>
            <a:ext cx="2083829" cy="84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58108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p:cNvSpPr txBox="1"/>
          <p:nvPr/>
        </p:nvSpPr>
        <p:spPr>
          <a:xfrm>
            <a:off x="1660120" y="1667050"/>
            <a:ext cx="7199791" cy="797847"/>
          </a:xfrm>
          <a:prstGeom prst="rect">
            <a:avLst/>
          </a:prstGeom>
          <a:noFill/>
        </p:spPr>
        <p:txBody>
          <a:bodyPr wrap="square" rtlCol="0">
            <a:spAutoFit/>
          </a:bodyPr>
          <a:lstStyle/>
          <a:p>
            <a:pPr>
              <a:lnSpc>
                <a:spcPts val="6000"/>
              </a:lnSpc>
            </a:pPr>
            <a:r>
              <a:rPr lang="es-ES" sz="4400" dirty="0">
                <a:latin typeface="Arial" pitchFamily="34" charset="0"/>
                <a:cs typeface="Arial" pitchFamily="34" charset="0"/>
              </a:rPr>
              <a:t>Áreas de intervención</a:t>
            </a:r>
          </a:p>
        </p:txBody>
      </p:sp>
      <p:pic>
        <p:nvPicPr>
          <p:cNvPr id="5" name="22 Imagen" descr="Iconos2.png"/>
          <p:cNvPicPr>
            <a:picLocks noChangeAspect="1"/>
          </p:cNvPicPr>
          <p:nvPr/>
        </p:nvPicPr>
        <p:blipFill>
          <a:blip r:embed="rId2"/>
          <a:stretch>
            <a:fillRect/>
          </a:stretch>
        </p:blipFill>
        <p:spPr>
          <a:xfrm>
            <a:off x="1201028" y="2709333"/>
            <a:ext cx="9760365" cy="1831053"/>
          </a:xfrm>
          <a:prstGeom prst="rect">
            <a:avLst/>
          </a:prstGeom>
        </p:spPr>
      </p:pic>
      <p:pic>
        <p:nvPicPr>
          <p:cNvPr id="8" name="7 Imagen" descr="Cerodesperdiciociltillo2.png"/>
          <p:cNvPicPr>
            <a:picLocks noChangeAspect="1"/>
          </p:cNvPicPr>
          <p:nvPr/>
        </p:nvPicPr>
        <p:blipFill>
          <a:blip r:embed="rId3"/>
          <a:stretch>
            <a:fillRect/>
          </a:stretch>
        </p:blipFill>
        <p:spPr>
          <a:xfrm>
            <a:off x="337565" y="104982"/>
            <a:ext cx="5743646" cy="1013744"/>
          </a:xfrm>
          <a:prstGeom prst="rect">
            <a:avLst/>
          </a:prstGeom>
        </p:spPr>
      </p:pic>
      <p:sp>
        <p:nvSpPr>
          <p:cNvPr id="2" name="CuadroTexto 1">
            <a:extLst>
              <a:ext uri="{FF2B5EF4-FFF2-40B4-BE49-F238E27FC236}">
                <a16:creationId xmlns:a16="http://schemas.microsoft.com/office/drawing/2014/main" xmlns="" id="{ED991420-AD39-38DC-F99B-FDA1A0640F11}"/>
              </a:ext>
            </a:extLst>
          </p:cNvPr>
          <p:cNvSpPr txBox="1"/>
          <p:nvPr/>
        </p:nvSpPr>
        <p:spPr>
          <a:xfrm>
            <a:off x="5469505" y="3894055"/>
            <a:ext cx="1223412" cy="646331"/>
          </a:xfrm>
          <a:prstGeom prst="rect">
            <a:avLst/>
          </a:prstGeom>
          <a:solidFill>
            <a:schemeClr val="bg1"/>
          </a:solidFill>
        </p:spPr>
        <p:txBody>
          <a:bodyPr wrap="none" rtlCol="0">
            <a:spAutoFit/>
          </a:bodyPr>
          <a:lstStyle/>
          <a:p>
            <a:pPr algn="ctr"/>
            <a:r>
              <a:rPr lang="es-MX" dirty="0">
                <a:latin typeface="Arial" panose="020B0604020202020204" pitchFamily="34" charset="0"/>
                <a:cs typeface="Arial" panose="020B0604020202020204" pitchFamily="34" charset="0"/>
              </a:rPr>
              <a:t>Riego </a:t>
            </a:r>
            <a:br>
              <a:rPr lang="es-MX" dirty="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Conciente</a:t>
            </a:r>
          </a:p>
        </p:txBody>
      </p:sp>
      <p:sp>
        <p:nvSpPr>
          <p:cNvPr id="6" name="Rectángulo 5"/>
          <p:cNvSpPr/>
          <p:nvPr/>
        </p:nvSpPr>
        <p:spPr>
          <a:xfrm>
            <a:off x="8114270" y="71862"/>
            <a:ext cx="4003589" cy="95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Imagen 6"/>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sp>
        <p:nvSpPr>
          <p:cNvPr id="9" name="Rectángulo 8"/>
          <p:cNvSpPr/>
          <p:nvPr/>
        </p:nvSpPr>
        <p:spPr>
          <a:xfrm>
            <a:off x="10034030" y="5955957"/>
            <a:ext cx="2083829" cy="84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5422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p:cNvSpPr txBox="1"/>
          <p:nvPr/>
        </p:nvSpPr>
        <p:spPr>
          <a:xfrm>
            <a:off x="1660120" y="1421507"/>
            <a:ext cx="10210147" cy="769441"/>
          </a:xfrm>
          <a:prstGeom prst="rect">
            <a:avLst/>
          </a:prstGeom>
          <a:noFill/>
        </p:spPr>
        <p:txBody>
          <a:bodyPr wrap="square" rtlCol="0">
            <a:spAutoFit/>
          </a:bodyPr>
          <a:lstStyle/>
          <a:p>
            <a:r>
              <a:rPr lang="es-MX" sz="4400" dirty="0">
                <a:solidFill>
                  <a:schemeClr val="accent1">
                    <a:lumMod val="50000"/>
                  </a:schemeClr>
                </a:solidFill>
                <a:latin typeface="Avenir" panose="02000503020000020003"/>
              </a:rPr>
              <a:t>Propuestas de acciones por área</a:t>
            </a:r>
          </a:p>
        </p:txBody>
      </p:sp>
      <p:pic>
        <p:nvPicPr>
          <p:cNvPr id="5" name="22 Imagen" descr="Iconos2.png"/>
          <p:cNvPicPr>
            <a:picLocks noChangeAspect="1"/>
          </p:cNvPicPr>
          <p:nvPr/>
        </p:nvPicPr>
        <p:blipFill>
          <a:blip r:embed="rId2"/>
          <a:srcRect b="31103"/>
          <a:stretch>
            <a:fillRect/>
          </a:stretch>
        </p:blipFill>
        <p:spPr>
          <a:xfrm>
            <a:off x="665258" y="2277521"/>
            <a:ext cx="10831906" cy="1380067"/>
          </a:xfrm>
          <a:prstGeom prst="rect">
            <a:avLst/>
          </a:prstGeom>
        </p:spPr>
      </p:pic>
      <p:pic>
        <p:nvPicPr>
          <p:cNvPr id="8" name="7 Imagen" descr="Cerodesperdiciociltillo2.png"/>
          <p:cNvPicPr>
            <a:picLocks noChangeAspect="1"/>
          </p:cNvPicPr>
          <p:nvPr/>
        </p:nvPicPr>
        <p:blipFill>
          <a:blip r:embed="rId3"/>
          <a:stretch>
            <a:fillRect/>
          </a:stretch>
        </p:blipFill>
        <p:spPr>
          <a:xfrm>
            <a:off x="337565" y="104982"/>
            <a:ext cx="5743646" cy="1013744"/>
          </a:xfrm>
          <a:prstGeom prst="rect">
            <a:avLst/>
          </a:prstGeom>
        </p:spPr>
      </p:pic>
      <p:sp>
        <p:nvSpPr>
          <p:cNvPr id="6" name="CuadroTexto 4"/>
          <p:cNvSpPr txBox="1"/>
          <p:nvPr/>
        </p:nvSpPr>
        <p:spPr>
          <a:xfrm>
            <a:off x="337565" y="3684590"/>
            <a:ext cx="2143168" cy="2492990"/>
          </a:xfrm>
          <a:prstGeom prst="rect">
            <a:avLst/>
          </a:prstGeom>
          <a:noFill/>
        </p:spPr>
        <p:txBody>
          <a:bodyPr wrap="square" rtlCol="0">
            <a:spAutoFit/>
          </a:bodyPr>
          <a:lstStyle/>
          <a:p>
            <a:r>
              <a:rPr lang="es-MX" sz="1200" b="1" dirty="0">
                <a:latin typeface="Arial" pitchFamily="34" charset="0"/>
                <a:cs typeface="Arial" pitchFamily="34" charset="0"/>
              </a:rPr>
              <a:t>MEDICIÓN: </a:t>
            </a:r>
            <a:r>
              <a:rPr lang="es-MX" sz="1200" dirty="0">
                <a:latin typeface="Arial" pitchFamily="34" charset="0"/>
                <a:cs typeface="Arial" pitchFamily="34" charset="0"/>
              </a:rPr>
              <a:t>Todas las instituciones educativas deben contar con medidores de agua en sus tomas actuales, y con ello, se logre medir los consumos reales. Es imprescindible contar con la información precisa para controlar y mejorar los gastos de agua.</a:t>
            </a:r>
          </a:p>
          <a:p>
            <a:r>
              <a:rPr lang="es-MX" sz="1200" dirty="0">
                <a:latin typeface="Arial" pitchFamily="34" charset="0"/>
                <a:cs typeface="Arial" pitchFamily="34" charset="0"/>
              </a:rPr>
              <a:t>Es necesario optimizar el recurso que se suministra en el sector educativo. </a:t>
            </a:r>
          </a:p>
        </p:txBody>
      </p:sp>
      <p:sp>
        <p:nvSpPr>
          <p:cNvPr id="7" name="CuadroTexto 5"/>
          <p:cNvSpPr txBox="1"/>
          <p:nvPr/>
        </p:nvSpPr>
        <p:spPr>
          <a:xfrm>
            <a:off x="2657538" y="3684590"/>
            <a:ext cx="2167467" cy="2862322"/>
          </a:xfrm>
          <a:prstGeom prst="rect">
            <a:avLst/>
          </a:prstGeom>
          <a:noFill/>
        </p:spPr>
        <p:txBody>
          <a:bodyPr wrap="square" rtlCol="0">
            <a:spAutoFit/>
          </a:bodyPr>
          <a:lstStyle/>
          <a:p>
            <a:r>
              <a:rPr lang="es-MX" sz="1200" b="1" dirty="0">
                <a:latin typeface="Arial" pitchFamily="34" charset="0"/>
                <a:cs typeface="Arial" pitchFamily="34" charset="0"/>
              </a:rPr>
              <a:t>FUGAS:</a:t>
            </a:r>
            <a:r>
              <a:rPr lang="es-MX" sz="1200" dirty="0">
                <a:latin typeface="Arial" pitchFamily="34" charset="0"/>
                <a:cs typeface="Arial" pitchFamily="34" charset="0"/>
              </a:rPr>
              <a:t> Solventar con carácter prioritario las fugas y establecer un mecanismo de evaluación entre la  JMAS y las escuelas para la atención técnica y asesoramiento para que, previo deslinde de responsabilidades,  se reparen las fugas. Es urgente así mismo, la emigración a esquemas de infraestructura ecoamigable, (ahorradores de agua, en baños y cafeterías).</a:t>
            </a:r>
          </a:p>
        </p:txBody>
      </p:sp>
      <p:sp>
        <p:nvSpPr>
          <p:cNvPr id="9" name="CuadroTexto 6"/>
          <p:cNvSpPr txBox="1"/>
          <p:nvPr/>
        </p:nvSpPr>
        <p:spPr>
          <a:xfrm>
            <a:off x="5001810" y="3684590"/>
            <a:ext cx="2167467" cy="2308324"/>
          </a:xfrm>
          <a:prstGeom prst="rect">
            <a:avLst/>
          </a:prstGeom>
          <a:noFill/>
        </p:spPr>
        <p:txBody>
          <a:bodyPr wrap="square" rtlCol="0">
            <a:spAutoFit/>
          </a:bodyPr>
          <a:lstStyle/>
          <a:p>
            <a:r>
              <a:rPr lang="es-MX" sz="1200" b="1" dirty="0">
                <a:latin typeface="Arial" pitchFamily="34" charset="0"/>
                <a:cs typeface="Arial" pitchFamily="34" charset="0"/>
              </a:rPr>
              <a:t>RIEGO:</a:t>
            </a:r>
            <a:r>
              <a:rPr lang="es-MX" sz="1200" dirty="0">
                <a:latin typeface="Arial" pitchFamily="34" charset="0"/>
                <a:cs typeface="Arial" pitchFamily="34" charset="0"/>
              </a:rPr>
              <a:t> Optimización de áreas verdes con nuevo paisajismo, cosecha de lluvia,  y paleta desértica, con sistemas de bajo consumo de agua, riego por goteo direccionado a la arbórea y arbustiva,  y se mejoren los suelos de los jardines para que tengan la biota adecuada y mejora de su ecosistema.</a:t>
            </a:r>
          </a:p>
        </p:txBody>
      </p:sp>
      <p:sp>
        <p:nvSpPr>
          <p:cNvPr id="10" name="CuadroTexto 7"/>
          <p:cNvSpPr txBox="1"/>
          <p:nvPr/>
        </p:nvSpPr>
        <p:spPr>
          <a:xfrm>
            <a:off x="9685868" y="3684590"/>
            <a:ext cx="2184399" cy="2308324"/>
          </a:xfrm>
          <a:prstGeom prst="rect">
            <a:avLst/>
          </a:prstGeom>
          <a:noFill/>
        </p:spPr>
        <p:txBody>
          <a:bodyPr wrap="square" rtlCol="0">
            <a:spAutoFit/>
          </a:bodyPr>
          <a:lstStyle/>
          <a:p>
            <a:r>
              <a:rPr lang="es-MX" sz="1200" b="1" dirty="0">
                <a:latin typeface="Arial" pitchFamily="34" charset="0"/>
                <a:cs typeface="Arial" pitchFamily="34" charset="0"/>
              </a:rPr>
              <a:t>CULTURA HÍDRICA: </a:t>
            </a:r>
            <a:r>
              <a:rPr lang="es-MX" sz="1200" dirty="0">
                <a:latin typeface="Arial" pitchFamily="34" charset="0"/>
                <a:cs typeface="Arial" pitchFamily="34" charset="0"/>
              </a:rPr>
              <a:t>Promover la Nueva Cultura del Agua de forma permanente y favorecer que las instituciones desarrollen e implementen, los esquemas adecuados para reducir los consumos y lograr con la Nueva Cultura del Agua, un desarrollo integral sostenible del agua en las instituciones educativas. </a:t>
            </a:r>
          </a:p>
        </p:txBody>
      </p:sp>
      <p:sp>
        <p:nvSpPr>
          <p:cNvPr id="11" name="CuadroTexto 8"/>
          <p:cNvSpPr txBox="1"/>
          <p:nvPr/>
        </p:nvSpPr>
        <p:spPr>
          <a:xfrm>
            <a:off x="7346082" y="3684590"/>
            <a:ext cx="2162980" cy="2862322"/>
          </a:xfrm>
          <a:prstGeom prst="rect">
            <a:avLst/>
          </a:prstGeom>
          <a:noFill/>
        </p:spPr>
        <p:txBody>
          <a:bodyPr wrap="square" rtlCol="0">
            <a:spAutoFit/>
          </a:bodyPr>
          <a:lstStyle/>
          <a:p>
            <a:r>
              <a:rPr lang="es-MX" sz="1200" b="1" dirty="0">
                <a:latin typeface="Arial" pitchFamily="34" charset="0"/>
                <a:cs typeface="Arial" pitchFamily="34" charset="0"/>
              </a:rPr>
              <a:t>USO DE AGUA TRATADA: </a:t>
            </a:r>
          </a:p>
          <a:p>
            <a:r>
              <a:rPr lang="es-MX" sz="1200" dirty="0">
                <a:latin typeface="Arial" pitchFamily="34" charset="0"/>
                <a:cs typeface="Arial" pitchFamily="34" charset="0"/>
              </a:rPr>
              <a:t>Promover el uso de agua tratada, y elaborar esquemas de viabilidad en los casos de instituciones cercanas a líneas de agua tratada existente, y su conexión. Evaluación y promoción,  para que las escuelas cuenten con plantas de tratamiento  y/o favorecer el tratamiento sencillo de aguas grises y su reúso, para sus áreas verdes, y considerar el riego con pipas. </a:t>
            </a:r>
          </a:p>
        </p:txBody>
      </p:sp>
      <p:cxnSp>
        <p:nvCxnSpPr>
          <p:cNvPr id="13" name="12 Conector recto"/>
          <p:cNvCxnSpPr/>
          <p:nvPr/>
        </p:nvCxnSpPr>
        <p:spPr>
          <a:xfrm>
            <a:off x="2480733" y="2664449"/>
            <a:ext cx="0" cy="36237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4871864" y="2664449"/>
            <a:ext cx="0" cy="36237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7201521" y="2664449"/>
            <a:ext cx="0" cy="36237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9552384" y="2664449"/>
            <a:ext cx="0" cy="362373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8114270" y="71862"/>
            <a:ext cx="4003589" cy="95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sp>
        <p:nvSpPr>
          <p:cNvPr id="19" name="Rectángulo 18"/>
          <p:cNvSpPr/>
          <p:nvPr/>
        </p:nvSpPr>
        <p:spPr>
          <a:xfrm>
            <a:off x="10034030" y="5955957"/>
            <a:ext cx="2083829" cy="84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5422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10" name="Google Shape;209;p39"/>
          <p:cNvSpPr txBox="1">
            <a:spLocks/>
          </p:cNvSpPr>
          <p:nvPr/>
        </p:nvSpPr>
        <p:spPr>
          <a:xfrm>
            <a:off x="642549" y="2343528"/>
            <a:ext cx="9328527" cy="455021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1pPr>
            <a:lvl2pPr marL="914400" marR="0" lvl="1"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00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pPr marL="0" indent="0" algn="just">
              <a:spcBef>
                <a:spcPts val="600"/>
              </a:spcBef>
              <a:buNone/>
            </a:pPr>
            <a:r>
              <a:rPr lang="es-ES" sz="1600" b="1" dirty="0">
                <a:solidFill>
                  <a:schemeClr val="accent1">
                    <a:lumMod val="50000"/>
                  </a:schemeClr>
                </a:solidFill>
                <a:latin typeface="Arial" pitchFamily="34" charset="0"/>
                <a:cs typeface="Arial" pitchFamily="34" charset="0"/>
              </a:rPr>
              <a:t>1. Crear el compromiso y el trabajo en equipo.-  </a:t>
            </a:r>
            <a:r>
              <a:rPr lang="es-ES" sz="1600" dirty="0">
                <a:solidFill>
                  <a:schemeClr val="accent1">
                    <a:lumMod val="50000"/>
                  </a:schemeClr>
                </a:solidFill>
                <a:latin typeface="Arial" pitchFamily="34" charset="0"/>
                <a:cs typeface="Arial" pitchFamily="34" charset="0"/>
              </a:rPr>
              <a:t>Con la participación del personal docente y administrativo a través de la implementación de la Nueva Cultura del Agua y se logre exitosamente el esquema formativo, en los planteles como Reto de Sustentabilidad participativo.  </a:t>
            </a:r>
          </a:p>
          <a:p>
            <a:pPr marL="0" indent="0" algn="just">
              <a:spcBef>
                <a:spcPts val="600"/>
              </a:spcBef>
              <a:buNone/>
            </a:pPr>
            <a:r>
              <a:rPr lang="es-ES" sz="1600" b="1" dirty="0">
                <a:solidFill>
                  <a:schemeClr val="accent1">
                    <a:lumMod val="50000"/>
                  </a:schemeClr>
                </a:solidFill>
                <a:latin typeface="Arial" pitchFamily="34" charset="0"/>
                <a:cs typeface="Arial" pitchFamily="34" charset="0"/>
              </a:rPr>
              <a:t>2. Promover la Conciencia participativa.-  </a:t>
            </a:r>
            <a:r>
              <a:rPr lang="es-ES" sz="1600" dirty="0">
                <a:solidFill>
                  <a:schemeClr val="accent1">
                    <a:lumMod val="50000"/>
                  </a:schemeClr>
                </a:solidFill>
                <a:latin typeface="Arial" pitchFamily="34" charset="0"/>
                <a:cs typeface="Arial" pitchFamily="34" charset="0"/>
              </a:rPr>
              <a:t>Por medio del conocimiento de la problemática actual de Ciudad Juárez y la unificación de esfuerzos, para crear un compromiso de trabajo en equipo, que nos direccione a comprender que ese principio nos dará, la solución integral sostenible por la formación de todos los alumnos en general para comprender el reto ambiental y lograr el uso sostenible del agua.</a:t>
            </a:r>
          </a:p>
          <a:p>
            <a:pPr marL="0" indent="0" algn="just">
              <a:spcBef>
                <a:spcPts val="600"/>
              </a:spcBef>
              <a:buNone/>
            </a:pPr>
            <a:r>
              <a:rPr lang="es-ES" sz="1600" b="1" dirty="0">
                <a:solidFill>
                  <a:schemeClr val="accent1">
                    <a:lumMod val="50000"/>
                  </a:schemeClr>
                </a:solidFill>
                <a:latin typeface="Arial" pitchFamily="34" charset="0"/>
                <a:cs typeface="Arial" pitchFamily="34" charset="0"/>
              </a:rPr>
              <a:t>3. Agua tratada y reúso de aguas grises.-  </a:t>
            </a:r>
            <a:r>
              <a:rPr lang="es-ES" sz="1600" dirty="0">
                <a:solidFill>
                  <a:schemeClr val="accent1">
                    <a:lumMod val="50000"/>
                  </a:schemeClr>
                </a:solidFill>
                <a:latin typeface="Arial" pitchFamily="34" charset="0"/>
                <a:cs typeface="Arial" pitchFamily="34" charset="0"/>
              </a:rPr>
              <a:t>Considerar análisis y factibilidad para agua tratada: escalamiento a PTAR; utilización de pipas, en las instituciones que no tienen factibilidad de conexión a línea morada, y reutilizar el agua gris.  </a:t>
            </a:r>
          </a:p>
          <a:p>
            <a:pPr marL="0" indent="0" algn="just">
              <a:spcBef>
                <a:spcPts val="600"/>
              </a:spcBef>
              <a:buNone/>
            </a:pPr>
            <a:r>
              <a:rPr lang="es-ES" sz="1600" b="1" dirty="0">
                <a:solidFill>
                  <a:schemeClr val="accent1">
                    <a:lumMod val="50000"/>
                  </a:schemeClr>
                </a:solidFill>
                <a:latin typeface="Arial" pitchFamily="34" charset="0"/>
                <a:cs typeface="Arial" pitchFamily="34" charset="0"/>
              </a:rPr>
              <a:t>4. Optimización del riego de áreas verdes.-</a:t>
            </a:r>
            <a:r>
              <a:rPr lang="es-ES" sz="1600" dirty="0">
                <a:solidFill>
                  <a:schemeClr val="accent1">
                    <a:lumMod val="50000"/>
                  </a:schemeClr>
                </a:solidFill>
                <a:latin typeface="Arial" pitchFamily="34" charset="0"/>
                <a:cs typeface="Arial" pitchFamily="34" charset="0"/>
              </a:rPr>
              <a:t> Riego por goteo en árboles y arbustiva, y emigrar a la vegetación desértica de bajo consumo agua.</a:t>
            </a:r>
            <a:endParaRPr lang="es-MX" sz="1600" dirty="0">
              <a:solidFill>
                <a:schemeClr val="accent1">
                  <a:lumMod val="50000"/>
                </a:schemeClr>
              </a:solidFill>
              <a:latin typeface="Arial" pitchFamily="34" charset="0"/>
              <a:cs typeface="Arial" pitchFamily="34" charset="0"/>
            </a:endParaRPr>
          </a:p>
          <a:p>
            <a:pPr marL="0" indent="0" algn="just">
              <a:spcBef>
                <a:spcPts val="600"/>
              </a:spcBef>
              <a:buNone/>
            </a:pPr>
            <a:r>
              <a:rPr lang="en-US" sz="1600" b="1" dirty="0">
                <a:solidFill>
                  <a:schemeClr val="accent1">
                    <a:lumMod val="50000"/>
                  </a:schemeClr>
                </a:solidFill>
                <a:latin typeface="Arial" pitchFamily="34" charset="0"/>
                <a:cs typeface="Arial" pitchFamily="34" charset="0"/>
              </a:rPr>
              <a:t>5.</a:t>
            </a:r>
            <a:r>
              <a:rPr lang="en-US" sz="1600" dirty="0">
                <a:solidFill>
                  <a:schemeClr val="accent1">
                    <a:lumMod val="50000"/>
                  </a:schemeClr>
                </a:solidFill>
                <a:latin typeface="Arial" pitchFamily="34" charset="0"/>
                <a:cs typeface="Arial" pitchFamily="34" charset="0"/>
              </a:rPr>
              <a:t> </a:t>
            </a:r>
            <a:r>
              <a:rPr lang="es-ES" sz="1600" b="1" dirty="0">
                <a:solidFill>
                  <a:schemeClr val="accent1">
                    <a:lumMod val="50000"/>
                  </a:schemeClr>
                </a:solidFill>
                <a:latin typeface="Arial" pitchFamily="34" charset="0"/>
                <a:cs typeface="Arial" pitchFamily="34" charset="0"/>
              </a:rPr>
              <a:t>Capacitación</a:t>
            </a:r>
            <a:r>
              <a:rPr lang="es-ES" sz="1600" dirty="0">
                <a:solidFill>
                  <a:schemeClr val="accent1">
                    <a:lumMod val="50000"/>
                  </a:schemeClr>
                </a:solidFill>
                <a:latin typeface="Arial" pitchFamily="34" charset="0"/>
                <a:cs typeface="Arial" pitchFamily="34" charset="0"/>
              </a:rPr>
              <a:t> </a:t>
            </a:r>
            <a:r>
              <a:rPr lang="es-ES" sz="1600" b="1" dirty="0">
                <a:solidFill>
                  <a:schemeClr val="accent1">
                    <a:lumMod val="50000"/>
                  </a:schemeClr>
                </a:solidFill>
                <a:latin typeface="Arial" pitchFamily="34" charset="0"/>
                <a:cs typeface="Arial" pitchFamily="34" charset="0"/>
              </a:rPr>
              <a:t>de personal de Mantenimiento e Intendencia.-  </a:t>
            </a:r>
            <a:r>
              <a:rPr lang="es-ES" sz="1600" dirty="0">
                <a:solidFill>
                  <a:schemeClr val="accent1">
                    <a:lumMod val="50000"/>
                  </a:schemeClr>
                </a:solidFill>
                <a:latin typeface="Arial" pitchFamily="34" charset="0"/>
                <a:cs typeface="Arial" pitchFamily="34" charset="0"/>
              </a:rPr>
              <a:t>Con el objetivo de que se eficiente el uso del agua, sin fugas y pérdidas de presión, por medio de la administración de volúmenes y rotación de polígonos. </a:t>
            </a:r>
          </a:p>
          <a:p>
            <a:pPr marL="0" indent="0" algn="just">
              <a:spcBef>
                <a:spcPts val="600"/>
              </a:spcBef>
              <a:buNone/>
            </a:pPr>
            <a:endParaRPr lang="en-US" sz="1600" dirty="0">
              <a:solidFill>
                <a:schemeClr val="accent1">
                  <a:lumMod val="50000"/>
                </a:schemeClr>
              </a:solidFill>
              <a:latin typeface="Arial" pitchFamily="34" charset="0"/>
              <a:cs typeface="Arial" pitchFamily="34" charset="0"/>
            </a:endParaRPr>
          </a:p>
        </p:txBody>
      </p:sp>
      <p:sp>
        <p:nvSpPr>
          <p:cNvPr id="12" name="CuadroTexto 11"/>
          <p:cNvSpPr txBox="1"/>
          <p:nvPr/>
        </p:nvSpPr>
        <p:spPr>
          <a:xfrm>
            <a:off x="701866" y="1475666"/>
            <a:ext cx="10085460" cy="769441"/>
          </a:xfrm>
          <a:prstGeom prst="rect">
            <a:avLst/>
          </a:prstGeom>
          <a:noFill/>
        </p:spPr>
        <p:txBody>
          <a:bodyPr wrap="square" rtlCol="0">
            <a:spAutoFit/>
          </a:bodyPr>
          <a:lstStyle/>
          <a:p>
            <a:r>
              <a:rPr lang="es-MX" sz="4400" dirty="0">
                <a:solidFill>
                  <a:schemeClr val="accent1">
                    <a:lumMod val="50000"/>
                  </a:schemeClr>
                </a:solidFill>
                <a:latin typeface="Avenir" panose="02000503020000020003"/>
              </a:rPr>
              <a:t>Metas a Alcanzar del Programa C.D.</a:t>
            </a:r>
          </a:p>
        </p:txBody>
      </p:sp>
      <p:pic>
        <p:nvPicPr>
          <p:cNvPr id="15" name="14 Imagen" descr="Cerodesperdiciociltillo2.png"/>
          <p:cNvPicPr>
            <a:picLocks noChangeAspect="1"/>
          </p:cNvPicPr>
          <p:nvPr/>
        </p:nvPicPr>
        <p:blipFill>
          <a:blip r:embed="rId3"/>
          <a:stretch>
            <a:fillRect/>
          </a:stretch>
        </p:blipFill>
        <p:spPr>
          <a:xfrm>
            <a:off x="337565" y="104982"/>
            <a:ext cx="5743646" cy="1013744"/>
          </a:xfrm>
          <a:prstGeom prst="rect">
            <a:avLst/>
          </a:prstGeom>
        </p:spPr>
      </p:pic>
      <p:sp>
        <p:nvSpPr>
          <p:cNvPr id="5" name="Rectángulo 4"/>
          <p:cNvSpPr/>
          <p:nvPr/>
        </p:nvSpPr>
        <p:spPr>
          <a:xfrm>
            <a:off x="8114270" y="71862"/>
            <a:ext cx="4003589" cy="95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sp>
        <p:nvSpPr>
          <p:cNvPr id="8" name="Rectángulo 7"/>
          <p:cNvSpPr/>
          <p:nvPr/>
        </p:nvSpPr>
        <p:spPr>
          <a:xfrm>
            <a:off x="10034030" y="5955957"/>
            <a:ext cx="2083829" cy="84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1557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39"/>
          <p:cNvSpPr txBox="1">
            <a:spLocks noGrp="1"/>
          </p:cNvSpPr>
          <p:nvPr>
            <p:ph type="subTitle" idx="4294967295"/>
          </p:nvPr>
        </p:nvSpPr>
        <p:spPr>
          <a:xfrm>
            <a:off x="2499240" y="2411237"/>
            <a:ext cx="8305421" cy="3684764"/>
          </a:xfrm>
          <a:prstGeom prst="rect">
            <a:avLst/>
          </a:prstGeom>
        </p:spPr>
        <p:txBody>
          <a:bodyPr spcFirstLastPara="1" vert="horz" wrap="square" lIns="121900" tIns="121900" rIns="121900" bIns="121900" rtlCol="0" anchor="t" anchorCtr="0">
            <a:noAutofit/>
          </a:bodyPr>
          <a:lstStyle/>
          <a:p>
            <a:pPr marL="0" indent="0">
              <a:spcBef>
                <a:spcPts val="0"/>
              </a:spcBef>
              <a:buNone/>
            </a:pPr>
            <a:r>
              <a:rPr lang="en" sz="1600" b="1" dirty="0">
                <a:solidFill>
                  <a:schemeClr val="accent1">
                    <a:lumMod val="50000"/>
                  </a:schemeClr>
                </a:solidFill>
                <a:latin typeface="Arial" pitchFamily="34" charset="0"/>
                <a:cs typeface="Arial" pitchFamily="34" charset="0"/>
              </a:rPr>
              <a:t>5. </a:t>
            </a:r>
            <a:r>
              <a:rPr lang="en-US" sz="1600" b="1" dirty="0">
                <a:solidFill>
                  <a:schemeClr val="accent1">
                    <a:lumMod val="50000"/>
                  </a:schemeClr>
                </a:solidFill>
                <a:latin typeface="Arial" pitchFamily="34" charset="0"/>
                <a:cs typeface="Arial" pitchFamily="34" charset="0"/>
              </a:rPr>
              <a:t>Plan  Estratégico de </a:t>
            </a:r>
            <a:r>
              <a:rPr lang="en-US" sz="1600" b="1" dirty="0" err="1">
                <a:solidFill>
                  <a:schemeClr val="accent1">
                    <a:lumMod val="50000"/>
                  </a:schemeClr>
                </a:solidFill>
                <a:latin typeface="Arial" pitchFamily="34" charset="0"/>
                <a:cs typeface="Arial" pitchFamily="34" charset="0"/>
              </a:rPr>
              <a:t>Reducción</a:t>
            </a:r>
            <a:r>
              <a:rPr lang="en-US" sz="1600" b="1" dirty="0">
                <a:solidFill>
                  <a:schemeClr val="accent1">
                    <a:lumMod val="50000"/>
                  </a:schemeClr>
                </a:solidFill>
                <a:latin typeface="Arial" pitchFamily="34" charset="0"/>
                <a:cs typeface="Arial" pitchFamily="34" charset="0"/>
              </a:rPr>
              <a:t> de </a:t>
            </a:r>
            <a:r>
              <a:rPr lang="en-US" sz="1600" b="1" dirty="0" err="1">
                <a:solidFill>
                  <a:schemeClr val="accent1">
                    <a:lumMod val="50000"/>
                  </a:schemeClr>
                </a:solidFill>
                <a:latin typeface="Arial" pitchFamily="34" charset="0"/>
                <a:cs typeface="Arial" pitchFamily="34" charset="0"/>
              </a:rPr>
              <a:t>Consumos</a:t>
            </a:r>
            <a:r>
              <a:rPr lang="en-US" sz="1600" b="1" dirty="0">
                <a:solidFill>
                  <a:schemeClr val="accent1">
                    <a:lumMod val="50000"/>
                  </a:schemeClr>
                </a:solidFill>
                <a:latin typeface="Arial" pitchFamily="34" charset="0"/>
                <a:cs typeface="Arial" pitchFamily="34" charset="0"/>
              </a:rPr>
              <a:t> de  Agua Potable                                           </a:t>
            </a:r>
          </a:p>
          <a:p>
            <a:pPr marL="0" indent="0">
              <a:spcBef>
                <a:spcPts val="600"/>
              </a:spcBef>
              <a:buNone/>
            </a:pPr>
            <a:r>
              <a:rPr lang="es-MX" sz="1600" b="1" dirty="0">
                <a:solidFill>
                  <a:schemeClr val="accent1">
                    <a:lumMod val="50000"/>
                  </a:schemeClr>
                </a:solidFill>
                <a:latin typeface="Arial" pitchFamily="34" charset="0"/>
                <a:cs typeface="Arial" pitchFamily="34" charset="0"/>
              </a:rPr>
              <a:t>	a)</a:t>
            </a:r>
            <a:r>
              <a:rPr lang="es-MX" sz="1600" dirty="0">
                <a:solidFill>
                  <a:schemeClr val="accent1">
                    <a:lumMod val="50000"/>
                  </a:schemeClr>
                </a:solidFill>
                <a:latin typeface="Arial" pitchFamily="34" charset="0"/>
                <a:cs typeface="Arial" pitchFamily="34" charset="0"/>
              </a:rPr>
              <a:t> Incentivar</a:t>
            </a:r>
            <a:r>
              <a:rPr lang="en-US" sz="1600" dirty="0">
                <a:solidFill>
                  <a:schemeClr val="accent1">
                    <a:lumMod val="50000"/>
                  </a:schemeClr>
                </a:solidFill>
                <a:latin typeface="Arial" pitchFamily="34" charset="0"/>
                <a:cs typeface="Arial" pitchFamily="34" charset="0"/>
              </a:rPr>
              <a:t> </a:t>
            </a:r>
            <a:r>
              <a:rPr lang="es-MX" sz="1600" dirty="0">
                <a:solidFill>
                  <a:schemeClr val="accent1">
                    <a:lumMod val="50000"/>
                  </a:schemeClr>
                </a:solidFill>
                <a:latin typeface="Arial" pitchFamily="34" charset="0"/>
                <a:cs typeface="Arial" pitchFamily="34" charset="0"/>
              </a:rPr>
              <a:t>optimización del agua en sanitarios, con la inclusión </a:t>
            </a:r>
            <a:r>
              <a:rPr lang="en-US" sz="1600" dirty="0">
                <a:solidFill>
                  <a:schemeClr val="accent1">
                    <a:lumMod val="50000"/>
                  </a:schemeClr>
                </a:solidFill>
                <a:latin typeface="Arial" pitchFamily="34" charset="0"/>
                <a:cs typeface="Arial" pitchFamily="34" charset="0"/>
              </a:rPr>
              <a:t>de llaves</a:t>
            </a:r>
          </a:p>
          <a:p>
            <a:pPr marL="0" indent="0">
              <a:spcBef>
                <a:spcPts val="600"/>
              </a:spcBef>
              <a:buNone/>
            </a:pPr>
            <a:r>
              <a:rPr lang="en-US" sz="1600" dirty="0">
                <a:solidFill>
                  <a:schemeClr val="accent1">
                    <a:lumMod val="50000"/>
                  </a:schemeClr>
                </a:solidFill>
                <a:latin typeface="Arial" pitchFamily="34" charset="0"/>
                <a:cs typeface="Arial" pitchFamily="34" charset="0"/>
              </a:rPr>
              <a:t>	ahorradoras, </a:t>
            </a:r>
            <a:r>
              <a:rPr lang="en-US" sz="1600" dirty="0" err="1">
                <a:solidFill>
                  <a:schemeClr val="accent1">
                    <a:lumMod val="50000"/>
                  </a:schemeClr>
                </a:solidFill>
                <a:latin typeface="Arial" pitchFamily="34" charset="0"/>
                <a:cs typeface="Arial" pitchFamily="34" charset="0"/>
              </a:rPr>
              <a:t>migitorios</a:t>
            </a:r>
            <a:r>
              <a:rPr lang="en-US" sz="1600" dirty="0">
                <a:solidFill>
                  <a:schemeClr val="accent1">
                    <a:lumMod val="50000"/>
                  </a:schemeClr>
                </a:solidFill>
                <a:latin typeface="Arial" pitchFamily="34" charset="0"/>
                <a:cs typeface="Arial" pitchFamily="34" charset="0"/>
              </a:rPr>
              <a:t> </a:t>
            </a:r>
            <a:r>
              <a:rPr lang="en-US" sz="1600" dirty="0" err="1">
                <a:solidFill>
                  <a:schemeClr val="accent1">
                    <a:lumMod val="50000"/>
                  </a:schemeClr>
                </a:solidFill>
                <a:latin typeface="Arial" pitchFamily="34" charset="0"/>
                <a:cs typeface="Arial" pitchFamily="34" charset="0"/>
              </a:rPr>
              <a:t>secos</a:t>
            </a:r>
            <a:r>
              <a:rPr lang="en-US" sz="1600" dirty="0">
                <a:solidFill>
                  <a:schemeClr val="accent1">
                    <a:lumMod val="50000"/>
                  </a:schemeClr>
                </a:solidFill>
                <a:latin typeface="Arial" pitchFamily="34" charset="0"/>
                <a:cs typeface="Arial" pitchFamily="34" charset="0"/>
              </a:rPr>
              <a:t>, y </a:t>
            </a:r>
            <a:r>
              <a:rPr lang="en-US" sz="1600" dirty="0" err="1">
                <a:solidFill>
                  <a:schemeClr val="accent1">
                    <a:lumMod val="50000"/>
                  </a:schemeClr>
                </a:solidFill>
                <a:latin typeface="Arial" pitchFamily="34" charset="0"/>
                <a:cs typeface="Arial" pitchFamily="34" charset="0"/>
              </a:rPr>
              <a:t>sanitarios</a:t>
            </a:r>
            <a:r>
              <a:rPr lang="en-US" sz="1600" dirty="0">
                <a:solidFill>
                  <a:schemeClr val="accent1">
                    <a:lumMod val="50000"/>
                  </a:schemeClr>
                </a:solidFill>
                <a:latin typeface="Arial" pitchFamily="34" charset="0"/>
                <a:cs typeface="Arial" pitchFamily="34" charset="0"/>
              </a:rPr>
              <a:t> de bajo </a:t>
            </a:r>
            <a:r>
              <a:rPr lang="en-US" sz="1600" dirty="0" err="1">
                <a:solidFill>
                  <a:schemeClr val="accent1">
                    <a:lumMod val="50000"/>
                  </a:schemeClr>
                </a:solidFill>
                <a:latin typeface="Arial" pitchFamily="34" charset="0"/>
                <a:cs typeface="Arial" pitchFamily="34" charset="0"/>
              </a:rPr>
              <a:t>consumo</a:t>
            </a:r>
            <a:r>
              <a:rPr lang="en-US" sz="1600" dirty="0">
                <a:solidFill>
                  <a:schemeClr val="accent1">
                    <a:lumMod val="50000"/>
                  </a:schemeClr>
                </a:solidFill>
                <a:latin typeface="Arial" pitchFamily="34" charset="0"/>
                <a:cs typeface="Arial" pitchFamily="34" charset="0"/>
              </a:rPr>
              <a:t>.</a:t>
            </a:r>
            <a:endParaRPr lang="es-MX" sz="1600" b="1" dirty="0">
              <a:solidFill>
                <a:schemeClr val="accent1">
                  <a:lumMod val="50000"/>
                </a:schemeClr>
              </a:solidFill>
              <a:latin typeface="Arial" pitchFamily="34" charset="0"/>
              <a:cs typeface="Arial" pitchFamily="34" charset="0"/>
            </a:endParaRPr>
          </a:p>
          <a:p>
            <a:pPr marL="0" indent="0">
              <a:spcBef>
                <a:spcPts val="600"/>
              </a:spcBef>
              <a:buNone/>
            </a:pPr>
            <a:r>
              <a:rPr lang="es-MX" sz="1600" b="1" dirty="0">
                <a:solidFill>
                  <a:schemeClr val="accent1">
                    <a:lumMod val="50000"/>
                  </a:schemeClr>
                </a:solidFill>
                <a:latin typeface="Arial" pitchFamily="34" charset="0"/>
                <a:cs typeface="Arial" pitchFamily="34" charset="0"/>
              </a:rPr>
              <a:t>	b)</a:t>
            </a:r>
            <a:r>
              <a:rPr lang="es-MX" sz="1600" dirty="0">
                <a:solidFill>
                  <a:schemeClr val="accent1">
                    <a:lumMod val="50000"/>
                  </a:schemeClr>
                </a:solidFill>
                <a:latin typeface="Arial" pitchFamily="34" charset="0"/>
                <a:cs typeface="Arial" pitchFamily="34" charset="0"/>
              </a:rPr>
              <a:t> Incentivar uso de trampas de grasas en cafeterías.</a:t>
            </a:r>
            <a:endParaRPr lang="es-MX" sz="1600" b="1" dirty="0">
              <a:solidFill>
                <a:schemeClr val="accent1">
                  <a:lumMod val="50000"/>
                </a:schemeClr>
              </a:solidFill>
              <a:latin typeface="Arial" pitchFamily="34" charset="0"/>
              <a:cs typeface="Arial" pitchFamily="34" charset="0"/>
            </a:endParaRPr>
          </a:p>
          <a:p>
            <a:pPr marL="0" indent="0">
              <a:spcBef>
                <a:spcPts val="600"/>
              </a:spcBef>
              <a:buNone/>
            </a:pPr>
            <a:r>
              <a:rPr lang="es-MX" sz="1600" b="1" dirty="0">
                <a:solidFill>
                  <a:schemeClr val="accent1">
                    <a:lumMod val="50000"/>
                  </a:schemeClr>
                </a:solidFill>
                <a:latin typeface="Arial" pitchFamily="34" charset="0"/>
                <a:cs typeface="Arial" pitchFamily="34" charset="0"/>
              </a:rPr>
              <a:t>	c)</a:t>
            </a:r>
            <a:r>
              <a:rPr lang="es-MX" sz="1600" dirty="0">
                <a:solidFill>
                  <a:schemeClr val="accent1">
                    <a:lumMod val="50000"/>
                  </a:schemeClr>
                </a:solidFill>
                <a:latin typeface="Arial" pitchFamily="34" charset="0"/>
                <a:cs typeface="Arial" pitchFamily="34" charset="0"/>
              </a:rPr>
              <a:t> Propuesta de uso de mini plantas de tratamiento, y/o de aguas grises para 	reutilización en riego.</a:t>
            </a:r>
            <a:endParaRPr lang="en-US" sz="1600" dirty="0">
              <a:solidFill>
                <a:schemeClr val="accent1">
                  <a:lumMod val="50000"/>
                </a:schemeClr>
              </a:solidFill>
              <a:latin typeface="Arial" pitchFamily="34" charset="0"/>
              <a:cs typeface="Arial" pitchFamily="34" charset="0"/>
            </a:endParaRPr>
          </a:p>
          <a:p>
            <a:pPr marL="0" indent="0">
              <a:spcBef>
                <a:spcPts val="600"/>
              </a:spcBef>
              <a:buNone/>
            </a:pPr>
            <a:r>
              <a:rPr lang="en-US" sz="1600" dirty="0">
                <a:solidFill>
                  <a:schemeClr val="accent1">
                    <a:lumMod val="50000"/>
                  </a:schemeClr>
                </a:solidFill>
                <a:latin typeface="Arial" pitchFamily="34" charset="0"/>
                <a:cs typeface="Arial" pitchFamily="34" charset="0"/>
              </a:rPr>
              <a:t>	</a:t>
            </a:r>
            <a:r>
              <a:rPr lang="en-US" sz="1600" b="1" dirty="0">
                <a:solidFill>
                  <a:schemeClr val="accent1">
                    <a:lumMod val="50000"/>
                  </a:schemeClr>
                </a:solidFill>
                <a:latin typeface="Arial" pitchFamily="34" charset="0"/>
                <a:cs typeface="Arial" pitchFamily="34" charset="0"/>
              </a:rPr>
              <a:t>d)</a:t>
            </a:r>
            <a:r>
              <a:rPr lang="en-US" sz="1600" dirty="0">
                <a:solidFill>
                  <a:schemeClr val="accent1">
                    <a:lumMod val="50000"/>
                  </a:schemeClr>
                </a:solidFill>
                <a:latin typeface="Arial" pitchFamily="34" charset="0"/>
                <a:cs typeface="Arial" pitchFamily="34" charset="0"/>
              </a:rPr>
              <a:t> Utilización de </a:t>
            </a:r>
            <a:r>
              <a:rPr lang="en-US" sz="1600" dirty="0" err="1">
                <a:solidFill>
                  <a:schemeClr val="accent1">
                    <a:lumMod val="50000"/>
                  </a:schemeClr>
                </a:solidFill>
                <a:latin typeface="Arial" pitchFamily="34" charset="0"/>
                <a:cs typeface="Arial" pitchFamily="34" charset="0"/>
              </a:rPr>
              <a:t>letreros</a:t>
            </a:r>
            <a:r>
              <a:rPr lang="en-US" sz="1600" dirty="0">
                <a:solidFill>
                  <a:schemeClr val="accent1">
                    <a:lumMod val="50000"/>
                  </a:schemeClr>
                </a:solidFill>
                <a:latin typeface="Arial" pitchFamily="34" charset="0"/>
                <a:cs typeface="Arial" pitchFamily="34" charset="0"/>
              </a:rPr>
              <a:t> de concientización y  </a:t>
            </a:r>
            <a:r>
              <a:rPr lang="en-US" sz="1600" dirty="0" err="1">
                <a:solidFill>
                  <a:schemeClr val="accent1">
                    <a:lumMod val="50000"/>
                  </a:schemeClr>
                </a:solidFill>
                <a:latin typeface="Arial" pitchFamily="34" charset="0"/>
                <a:cs typeface="Arial" pitchFamily="34" charset="0"/>
              </a:rPr>
              <a:t>buen</a:t>
            </a:r>
            <a:r>
              <a:rPr lang="en-US" sz="1600" dirty="0">
                <a:solidFill>
                  <a:schemeClr val="accent1">
                    <a:lumMod val="50000"/>
                  </a:schemeClr>
                </a:solidFill>
                <a:latin typeface="Arial" pitchFamily="34" charset="0"/>
                <a:cs typeface="Arial" pitchFamily="34" charset="0"/>
              </a:rPr>
              <a:t> uso del agua en </a:t>
            </a:r>
            <a:r>
              <a:rPr lang="en-US" sz="1600" dirty="0" err="1">
                <a:solidFill>
                  <a:schemeClr val="accent1">
                    <a:lumMod val="50000"/>
                  </a:schemeClr>
                </a:solidFill>
                <a:latin typeface="Arial" pitchFamily="34" charset="0"/>
                <a:cs typeface="Arial" pitchFamily="34" charset="0"/>
              </a:rPr>
              <a:t>puntos</a:t>
            </a:r>
            <a:r>
              <a:rPr lang="en-US" sz="1600" dirty="0">
                <a:solidFill>
                  <a:schemeClr val="accent1">
                    <a:lumMod val="50000"/>
                  </a:schemeClr>
                </a:solidFill>
                <a:latin typeface="Arial" pitchFamily="34" charset="0"/>
                <a:cs typeface="Arial" pitchFamily="34" charset="0"/>
              </a:rPr>
              <a:t> 	</a:t>
            </a:r>
            <a:r>
              <a:rPr lang="en-US" sz="1600" dirty="0" err="1">
                <a:solidFill>
                  <a:schemeClr val="accent1">
                    <a:lumMod val="50000"/>
                  </a:schemeClr>
                </a:solidFill>
                <a:latin typeface="Arial" pitchFamily="34" charset="0"/>
                <a:cs typeface="Arial" pitchFamily="34" charset="0"/>
              </a:rPr>
              <a:t>estratégicos</a:t>
            </a:r>
            <a:r>
              <a:rPr lang="en-US" sz="1600" dirty="0">
                <a:solidFill>
                  <a:schemeClr val="accent1">
                    <a:lumMod val="50000"/>
                  </a:schemeClr>
                </a:solidFill>
                <a:latin typeface="Arial" pitchFamily="34" charset="0"/>
                <a:cs typeface="Arial" pitchFamily="34" charset="0"/>
              </a:rPr>
              <a:t>, </a:t>
            </a:r>
            <a:r>
              <a:rPr lang="en-US" sz="1600" dirty="0" err="1">
                <a:solidFill>
                  <a:schemeClr val="accent1">
                    <a:lumMod val="50000"/>
                  </a:schemeClr>
                </a:solidFill>
                <a:latin typeface="Arial" pitchFamily="34" charset="0"/>
                <a:cs typeface="Arial" pitchFamily="34" charset="0"/>
              </a:rPr>
              <a:t>como</a:t>
            </a:r>
            <a:r>
              <a:rPr lang="en-US" sz="1600" dirty="0">
                <a:solidFill>
                  <a:schemeClr val="accent1">
                    <a:lumMod val="50000"/>
                  </a:schemeClr>
                </a:solidFill>
                <a:latin typeface="Arial" pitchFamily="34" charset="0"/>
                <a:cs typeface="Arial" pitchFamily="34" charset="0"/>
              </a:rPr>
              <a:t> aulas, baños, oficinas y </a:t>
            </a:r>
            <a:r>
              <a:rPr lang="en-US" sz="1600" dirty="0" err="1">
                <a:solidFill>
                  <a:schemeClr val="accent1">
                    <a:lumMod val="50000"/>
                  </a:schemeClr>
                </a:solidFill>
                <a:latin typeface="Arial" pitchFamily="34" charset="0"/>
                <a:cs typeface="Arial" pitchFamily="34" charset="0"/>
              </a:rPr>
              <a:t>cafeterías</a:t>
            </a:r>
            <a:r>
              <a:rPr lang="en-US" sz="1600" dirty="0">
                <a:solidFill>
                  <a:schemeClr val="accent1">
                    <a:lumMod val="50000"/>
                  </a:schemeClr>
                </a:solidFill>
                <a:latin typeface="Arial" pitchFamily="34" charset="0"/>
                <a:cs typeface="Arial" pitchFamily="34" charset="0"/>
              </a:rPr>
              <a:t>. </a:t>
            </a:r>
            <a:endParaRPr lang="en-US" sz="1600" b="1" dirty="0">
              <a:solidFill>
                <a:schemeClr val="accent1">
                  <a:lumMod val="50000"/>
                </a:schemeClr>
              </a:solidFill>
              <a:latin typeface="Arial" pitchFamily="34" charset="0"/>
              <a:cs typeface="Arial" pitchFamily="34" charset="0"/>
            </a:endParaRPr>
          </a:p>
          <a:p>
            <a:pPr marL="0" indent="0">
              <a:spcBef>
                <a:spcPts val="0"/>
              </a:spcBef>
              <a:buNone/>
            </a:pPr>
            <a:endParaRPr lang="en-US" sz="1600" b="1" dirty="0">
              <a:solidFill>
                <a:schemeClr val="accent1">
                  <a:lumMod val="50000"/>
                </a:schemeClr>
              </a:solidFill>
              <a:latin typeface="Arial" pitchFamily="34" charset="0"/>
              <a:cs typeface="Arial" pitchFamily="34" charset="0"/>
            </a:endParaRPr>
          </a:p>
          <a:p>
            <a:pPr marL="0" indent="0" algn="just">
              <a:spcBef>
                <a:spcPts val="0"/>
              </a:spcBef>
              <a:buNone/>
            </a:pPr>
            <a:r>
              <a:rPr lang="en-US" sz="1600" b="1" dirty="0">
                <a:solidFill>
                  <a:schemeClr val="accent1">
                    <a:lumMod val="50000"/>
                  </a:schemeClr>
                </a:solidFill>
                <a:latin typeface="Arial" pitchFamily="34" charset="0"/>
                <a:cs typeface="Arial" pitchFamily="34" charset="0"/>
              </a:rPr>
              <a:t>6. </a:t>
            </a:r>
            <a:r>
              <a:rPr lang="en-US" sz="1600" b="1" dirty="0" err="1">
                <a:solidFill>
                  <a:schemeClr val="accent1">
                    <a:lumMod val="50000"/>
                  </a:schemeClr>
                </a:solidFill>
                <a:latin typeface="Arial" pitchFamily="34" charset="0"/>
                <a:cs typeface="Arial" pitchFamily="34" charset="0"/>
              </a:rPr>
              <a:t>Esquema</a:t>
            </a:r>
            <a:r>
              <a:rPr lang="en-US" sz="1600" b="1" dirty="0">
                <a:solidFill>
                  <a:schemeClr val="accent1">
                    <a:lumMod val="50000"/>
                  </a:schemeClr>
                </a:solidFill>
                <a:latin typeface="Arial" pitchFamily="34" charset="0"/>
                <a:cs typeface="Arial" pitchFamily="34" charset="0"/>
              </a:rPr>
              <a:t> de </a:t>
            </a:r>
            <a:r>
              <a:rPr lang="en-US" sz="1600" b="1" dirty="0" err="1">
                <a:solidFill>
                  <a:schemeClr val="accent1">
                    <a:lumMod val="50000"/>
                  </a:schemeClr>
                </a:solidFill>
                <a:latin typeface="Arial" pitchFamily="34" charset="0"/>
                <a:cs typeface="Arial" pitchFamily="34" charset="0"/>
              </a:rPr>
              <a:t>Incentivos</a:t>
            </a:r>
            <a:r>
              <a:rPr lang="en-US" sz="1600" b="1" dirty="0">
                <a:solidFill>
                  <a:schemeClr val="accent1">
                    <a:lumMod val="50000"/>
                  </a:schemeClr>
                </a:solidFill>
                <a:latin typeface="Arial" pitchFamily="34" charset="0"/>
                <a:cs typeface="Arial" pitchFamily="34" charset="0"/>
              </a:rPr>
              <a:t>. </a:t>
            </a:r>
            <a:r>
              <a:rPr lang="en-US" sz="1600" dirty="0" err="1">
                <a:solidFill>
                  <a:schemeClr val="accent1">
                    <a:lumMod val="50000"/>
                  </a:schemeClr>
                </a:solidFill>
                <a:latin typeface="Arial" pitchFamily="34" charset="0"/>
                <a:cs typeface="Arial" pitchFamily="34" charset="0"/>
              </a:rPr>
              <a:t>Reconocimiento</a:t>
            </a:r>
            <a:r>
              <a:rPr lang="en-US" sz="1600" dirty="0">
                <a:solidFill>
                  <a:schemeClr val="accent1">
                    <a:lumMod val="50000"/>
                  </a:schemeClr>
                </a:solidFill>
                <a:latin typeface="Arial" pitchFamily="34" charset="0"/>
                <a:cs typeface="Arial" pitchFamily="34" charset="0"/>
              </a:rPr>
              <a:t> a </a:t>
            </a:r>
            <a:r>
              <a:rPr lang="en-US" sz="1600" dirty="0" err="1">
                <a:solidFill>
                  <a:schemeClr val="accent1">
                    <a:lumMod val="50000"/>
                  </a:schemeClr>
                </a:solidFill>
                <a:latin typeface="Arial" pitchFamily="34" charset="0"/>
                <a:cs typeface="Arial" pitchFamily="34" charset="0"/>
              </a:rPr>
              <a:t>las</a:t>
            </a:r>
            <a:r>
              <a:rPr lang="en-US" sz="1600" dirty="0">
                <a:solidFill>
                  <a:schemeClr val="accent1">
                    <a:lumMod val="50000"/>
                  </a:schemeClr>
                </a:solidFill>
                <a:latin typeface="Arial" pitchFamily="34" charset="0"/>
                <a:cs typeface="Arial" pitchFamily="34" charset="0"/>
              </a:rPr>
              <a:t> </a:t>
            </a:r>
            <a:r>
              <a:rPr lang="en-US" sz="1600" dirty="0" err="1">
                <a:solidFill>
                  <a:schemeClr val="accent1">
                    <a:lumMod val="50000"/>
                  </a:schemeClr>
                </a:solidFill>
                <a:latin typeface="Arial" pitchFamily="34" charset="0"/>
                <a:cs typeface="Arial" pitchFamily="34" charset="0"/>
              </a:rPr>
              <a:t>instituciones</a:t>
            </a:r>
            <a:r>
              <a:rPr lang="en-US" sz="1600" dirty="0">
                <a:solidFill>
                  <a:schemeClr val="accent1">
                    <a:lumMod val="50000"/>
                  </a:schemeClr>
                </a:solidFill>
                <a:latin typeface="Arial" pitchFamily="34" charset="0"/>
                <a:cs typeface="Arial" pitchFamily="34" charset="0"/>
              </a:rPr>
              <a:t> </a:t>
            </a:r>
            <a:r>
              <a:rPr lang="en-US" sz="1600" dirty="0" err="1">
                <a:solidFill>
                  <a:schemeClr val="accent1">
                    <a:lumMod val="50000"/>
                  </a:schemeClr>
                </a:solidFill>
                <a:latin typeface="Arial" pitchFamily="34" charset="0"/>
                <a:cs typeface="Arial" pitchFamily="34" charset="0"/>
              </a:rPr>
              <a:t>participantes</a:t>
            </a:r>
            <a:r>
              <a:rPr lang="en-US" sz="1600" dirty="0">
                <a:solidFill>
                  <a:schemeClr val="accent1">
                    <a:lumMod val="50000"/>
                  </a:schemeClr>
                </a:solidFill>
                <a:latin typeface="Arial" pitchFamily="34" charset="0"/>
                <a:cs typeface="Arial" pitchFamily="34" charset="0"/>
              </a:rPr>
              <a:t> y </a:t>
            </a:r>
            <a:r>
              <a:rPr lang="en-US" sz="1600" dirty="0" err="1">
                <a:solidFill>
                  <a:schemeClr val="accent1">
                    <a:lumMod val="50000"/>
                  </a:schemeClr>
                </a:solidFill>
                <a:latin typeface="Arial" pitchFamily="34" charset="0"/>
                <a:cs typeface="Arial" pitchFamily="34" charset="0"/>
              </a:rPr>
              <a:t>que</a:t>
            </a:r>
            <a:r>
              <a:rPr lang="en-US" sz="1600" dirty="0">
                <a:solidFill>
                  <a:schemeClr val="accent1">
                    <a:lumMod val="50000"/>
                  </a:schemeClr>
                </a:solidFill>
                <a:latin typeface="Arial" pitchFamily="34" charset="0"/>
                <a:cs typeface="Arial" pitchFamily="34" charset="0"/>
              </a:rPr>
              <a:t> </a:t>
            </a:r>
            <a:r>
              <a:rPr lang="en-US" sz="1600" dirty="0" err="1">
                <a:solidFill>
                  <a:schemeClr val="accent1">
                    <a:lumMod val="50000"/>
                  </a:schemeClr>
                </a:solidFill>
                <a:latin typeface="Arial" pitchFamily="34" charset="0"/>
                <a:cs typeface="Arial" pitchFamily="34" charset="0"/>
              </a:rPr>
              <a:t>cumplan</a:t>
            </a:r>
            <a:r>
              <a:rPr lang="en-US" sz="1600" dirty="0">
                <a:solidFill>
                  <a:schemeClr val="accent1">
                    <a:lumMod val="50000"/>
                  </a:schemeClr>
                </a:solidFill>
                <a:latin typeface="Arial" pitchFamily="34" charset="0"/>
                <a:cs typeface="Arial" pitchFamily="34" charset="0"/>
              </a:rPr>
              <a:t> con los </a:t>
            </a:r>
            <a:r>
              <a:rPr lang="en-US" sz="1600" dirty="0" err="1">
                <a:solidFill>
                  <a:schemeClr val="accent1">
                    <a:lumMod val="50000"/>
                  </a:schemeClr>
                </a:solidFill>
                <a:latin typeface="Arial" pitchFamily="34" charset="0"/>
                <a:cs typeface="Arial" pitchFamily="34" charset="0"/>
              </a:rPr>
              <a:t>objetivos</a:t>
            </a:r>
            <a:r>
              <a:rPr lang="en-US" sz="1600" dirty="0">
                <a:solidFill>
                  <a:schemeClr val="accent1">
                    <a:lumMod val="50000"/>
                  </a:schemeClr>
                </a:solidFill>
                <a:latin typeface="Arial" pitchFamily="34" charset="0"/>
                <a:cs typeface="Arial" pitchFamily="34" charset="0"/>
              </a:rPr>
              <a:t>  de </a:t>
            </a:r>
            <a:r>
              <a:rPr lang="en-US" sz="1600" dirty="0" err="1">
                <a:solidFill>
                  <a:schemeClr val="accent1">
                    <a:lumMod val="50000"/>
                  </a:schemeClr>
                </a:solidFill>
                <a:latin typeface="Arial" pitchFamily="34" charset="0"/>
                <a:cs typeface="Arial" pitchFamily="34" charset="0"/>
              </a:rPr>
              <a:t>reducción</a:t>
            </a:r>
            <a:r>
              <a:rPr lang="en-US" sz="1600" dirty="0">
                <a:solidFill>
                  <a:schemeClr val="accent1">
                    <a:lumMod val="50000"/>
                  </a:schemeClr>
                </a:solidFill>
                <a:latin typeface="Arial" pitchFamily="34" charset="0"/>
                <a:cs typeface="Arial" pitchFamily="34" charset="0"/>
              </a:rPr>
              <a:t> </a:t>
            </a:r>
            <a:r>
              <a:rPr lang="en-US" sz="1600" dirty="0" err="1">
                <a:solidFill>
                  <a:schemeClr val="accent1">
                    <a:lumMod val="50000"/>
                  </a:schemeClr>
                </a:solidFill>
                <a:latin typeface="Arial" pitchFamily="34" charset="0"/>
                <a:cs typeface="Arial" pitchFamily="34" charset="0"/>
              </a:rPr>
              <a:t>menor</a:t>
            </a:r>
            <a:r>
              <a:rPr lang="en-US" sz="1600" dirty="0">
                <a:solidFill>
                  <a:schemeClr val="accent1">
                    <a:lumMod val="50000"/>
                  </a:schemeClr>
                </a:solidFill>
                <a:latin typeface="Arial" pitchFamily="34" charset="0"/>
                <a:cs typeface="Arial" pitchFamily="34" charset="0"/>
              </a:rPr>
              <a:t> gracias a </a:t>
            </a:r>
            <a:r>
              <a:rPr lang="en-US" sz="1600" dirty="0" err="1">
                <a:solidFill>
                  <a:schemeClr val="accent1">
                    <a:lumMod val="50000"/>
                  </a:schemeClr>
                </a:solidFill>
                <a:latin typeface="Arial" pitchFamily="34" charset="0"/>
                <a:cs typeface="Arial" pitchFamily="34" charset="0"/>
              </a:rPr>
              <a:t>su</a:t>
            </a:r>
            <a:r>
              <a:rPr lang="en-US" sz="1600" dirty="0">
                <a:solidFill>
                  <a:schemeClr val="accent1">
                    <a:lumMod val="50000"/>
                  </a:schemeClr>
                </a:solidFill>
                <a:latin typeface="Arial" pitchFamily="34" charset="0"/>
                <a:cs typeface="Arial" pitchFamily="34" charset="0"/>
              </a:rPr>
              <a:t> </a:t>
            </a:r>
            <a:r>
              <a:rPr lang="en-US" sz="1600" dirty="0" err="1">
                <a:solidFill>
                  <a:schemeClr val="accent1">
                    <a:lumMod val="50000"/>
                  </a:schemeClr>
                </a:solidFill>
                <a:latin typeface="Arial" pitchFamily="34" charset="0"/>
                <a:cs typeface="Arial" pitchFamily="34" charset="0"/>
              </a:rPr>
              <a:t>integración</a:t>
            </a:r>
            <a:r>
              <a:rPr lang="en-US" sz="1600" dirty="0">
                <a:solidFill>
                  <a:schemeClr val="accent1">
                    <a:lumMod val="50000"/>
                  </a:schemeClr>
                </a:solidFill>
                <a:latin typeface="Arial" pitchFamily="34" charset="0"/>
                <a:cs typeface="Arial" pitchFamily="34" charset="0"/>
              </a:rPr>
              <a:t> al </a:t>
            </a:r>
            <a:r>
              <a:rPr lang="en-US" sz="1600" dirty="0" err="1">
                <a:solidFill>
                  <a:schemeClr val="accent1">
                    <a:lumMod val="50000"/>
                  </a:schemeClr>
                </a:solidFill>
                <a:latin typeface="Arial" pitchFamily="34" charset="0"/>
                <a:cs typeface="Arial" pitchFamily="34" charset="0"/>
              </a:rPr>
              <a:t>programa</a:t>
            </a:r>
            <a:r>
              <a:rPr lang="en-US" sz="1600" dirty="0">
                <a:solidFill>
                  <a:schemeClr val="accent1">
                    <a:lumMod val="50000"/>
                  </a:schemeClr>
                </a:solidFill>
                <a:latin typeface="Arial" pitchFamily="34" charset="0"/>
                <a:cs typeface="Arial" pitchFamily="34" charset="0"/>
              </a:rPr>
              <a:t> Cero </a:t>
            </a:r>
            <a:r>
              <a:rPr lang="en-US" sz="1600" dirty="0" err="1">
                <a:solidFill>
                  <a:schemeClr val="accent1">
                    <a:lumMod val="50000"/>
                  </a:schemeClr>
                </a:solidFill>
                <a:latin typeface="Arial" pitchFamily="34" charset="0"/>
                <a:cs typeface="Arial" pitchFamily="34" charset="0"/>
              </a:rPr>
              <a:t>Desperdicio</a:t>
            </a:r>
            <a:r>
              <a:rPr lang="en-US" sz="1600" dirty="0">
                <a:solidFill>
                  <a:schemeClr val="accent1">
                    <a:lumMod val="50000"/>
                  </a:schemeClr>
                </a:solidFill>
                <a:latin typeface="Arial" pitchFamily="34" charset="0"/>
                <a:cs typeface="Arial" pitchFamily="34" charset="0"/>
              </a:rPr>
              <a:t>, y </a:t>
            </a:r>
            <a:r>
              <a:rPr lang="en-US" sz="1600" dirty="0" err="1">
                <a:solidFill>
                  <a:schemeClr val="accent1">
                    <a:lumMod val="50000"/>
                  </a:schemeClr>
                </a:solidFill>
                <a:latin typeface="Arial" pitchFamily="34" charset="0"/>
                <a:cs typeface="Arial" pitchFamily="34" charset="0"/>
              </a:rPr>
              <a:t>logros</a:t>
            </a:r>
            <a:r>
              <a:rPr lang="en-US" sz="1600" dirty="0">
                <a:solidFill>
                  <a:schemeClr val="accent1">
                    <a:lumMod val="50000"/>
                  </a:schemeClr>
                </a:solidFill>
                <a:latin typeface="Arial" pitchFamily="34" charset="0"/>
                <a:cs typeface="Arial" pitchFamily="34" charset="0"/>
              </a:rPr>
              <a:t> en los </a:t>
            </a:r>
            <a:r>
              <a:rPr lang="en-US" sz="1600" dirty="0" err="1">
                <a:solidFill>
                  <a:schemeClr val="accent1">
                    <a:lumMod val="50000"/>
                  </a:schemeClr>
                </a:solidFill>
                <a:latin typeface="Arial" pitchFamily="34" charset="0"/>
                <a:cs typeface="Arial" pitchFamily="34" charset="0"/>
              </a:rPr>
              <a:t>objetivos</a:t>
            </a:r>
            <a:r>
              <a:rPr lang="en-US" sz="1600" dirty="0">
                <a:solidFill>
                  <a:schemeClr val="accent1">
                    <a:lumMod val="50000"/>
                  </a:schemeClr>
                </a:solidFill>
                <a:latin typeface="Arial" pitchFamily="34" charset="0"/>
                <a:cs typeface="Arial" pitchFamily="34" charset="0"/>
              </a:rPr>
              <a:t> o  </a:t>
            </a:r>
            <a:r>
              <a:rPr lang="en-US" sz="1600" dirty="0" err="1">
                <a:solidFill>
                  <a:schemeClr val="accent1">
                    <a:lumMod val="50000"/>
                  </a:schemeClr>
                </a:solidFill>
                <a:latin typeface="Arial" pitchFamily="34" charset="0"/>
                <a:cs typeface="Arial" pitchFamily="34" charset="0"/>
              </a:rPr>
              <a:t>reducción</a:t>
            </a:r>
            <a:r>
              <a:rPr lang="en-US" sz="1600" dirty="0">
                <a:solidFill>
                  <a:schemeClr val="accent1">
                    <a:lumMod val="50000"/>
                  </a:schemeClr>
                </a:solidFill>
                <a:latin typeface="Arial" pitchFamily="34" charset="0"/>
                <a:cs typeface="Arial" pitchFamily="34" charset="0"/>
              </a:rPr>
              <a:t> de </a:t>
            </a:r>
            <a:r>
              <a:rPr lang="en-US" sz="1600" dirty="0" err="1">
                <a:solidFill>
                  <a:schemeClr val="accent1">
                    <a:lumMod val="50000"/>
                  </a:schemeClr>
                </a:solidFill>
                <a:latin typeface="Arial" pitchFamily="34" charset="0"/>
                <a:cs typeface="Arial" pitchFamily="34" charset="0"/>
              </a:rPr>
              <a:t>sus</a:t>
            </a:r>
            <a:r>
              <a:rPr lang="en-US" sz="1600" dirty="0">
                <a:solidFill>
                  <a:schemeClr val="accent1">
                    <a:lumMod val="50000"/>
                  </a:schemeClr>
                </a:solidFill>
                <a:latin typeface="Arial" pitchFamily="34" charset="0"/>
                <a:cs typeface="Arial" pitchFamily="34" charset="0"/>
              </a:rPr>
              <a:t> </a:t>
            </a:r>
            <a:r>
              <a:rPr lang="en-US" sz="1600" dirty="0" err="1">
                <a:solidFill>
                  <a:schemeClr val="accent1">
                    <a:lumMod val="50000"/>
                  </a:schemeClr>
                </a:solidFill>
                <a:latin typeface="Arial" pitchFamily="34" charset="0"/>
                <a:cs typeface="Arial" pitchFamily="34" charset="0"/>
              </a:rPr>
              <a:t>consumos</a:t>
            </a:r>
            <a:r>
              <a:rPr lang="en-US" sz="1600" dirty="0">
                <a:solidFill>
                  <a:schemeClr val="accent1">
                    <a:lumMod val="50000"/>
                  </a:schemeClr>
                </a:solidFill>
                <a:latin typeface="Arial" pitchFamily="34" charset="0"/>
                <a:cs typeface="Arial" pitchFamily="34" charset="0"/>
              </a:rPr>
              <a:t> de </a:t>
            </a:r>
            <a:r>
              <a:rPr lang="en-US" sz="1600" dirty="0" err="1">
                <a:solidFill>
                  <a:schemeClr val="accent1">
                    <a:lumMod val="50000"/>
                  </a:schemeClr>
                </a:solidFill>
                <a:latin typeface="Arial" pitchFamily="34" charset="0"/>
                <a:cs typeface="Arial" pitchFamily="34" charset="0"/>
              </a:rPr>
              <a:t>agua</a:t>
            </a:r>
            <a:r>
              <a:rPr lang="en-US" sz="1600" dirty="0">
                <a:solidFill>
                  <a:schemeClr val="accent1">
                    <a:lumMod val="50000"/>
                  </a:schemeClr>
                </a:solidFill>
                <a:latin typeface="Arial" pitchFamily="34" charset="0"/>
                <a:cs typeface="Arial" pitchFamily="34" charset="0"/>
              </a:rPr>
              <a:t>. </a:t>
            </a:r>
            <a:endParaRPr lang="es-MX" sz="1600" dirty="0">
              <a:solidFill>
                <a:schemeClr val="accent1">
                  <a:lumMod val="50000"/>
                </a:schemeClr>
              </a:solidFill>
              <a:latin typeface="Arial" pitchFamily="34" charset="0"/>
              <a:cs typeface="Arial" pitchFamily="34" charset="0"/>
            </a:endParaRPr>
          </a:p>
          <a:p>
            <a:pPr marL="0" indent="0"/>
            <a:endParaRPr lang="en-US" sz="1600" dirty="0">
              <a:solidFill>
                <a:schemeClr val="accent1">
                  <a:lumMod val="50000"/>
                </a:schemeClr>
              </a:solidFill>
              <a:latin typeface="Arial" pitchFamily="34" charset="0"/>
              <a:cs typeface="Arial" pitchFamily="34" charset="0"/>
            </a:endParaRPr>
          </a:p>
          <a:p>
            <a:pPr marL="609585" lvl="2" indent="0">
              <a:spcBef>
                <a:spcPts val="800"/>
              </a:spcBef>
              <a:buNone/>
            </a:pPr>
            <a:endParaRPr sz="1600" dirty="0">
              <a:solidFill>
                <a:schemeClr val="accent1">
                  <a:lumMod val="50000"/>
                </a:schemeClr>
              </a:solidFill>
              <a:latin typeface="Arial" pitchFamily="34" charset="0"/>
              <a:cs typeface="Arial" pitchFamily="34" charset="0"/>
            </a:endParaRPr>
          </a:p>
        </p:txBody>
      </p:sp>
      <p:sp>
        <p:nvSpPr>
          <p:cNvPr id="12" name="CuadroTexto 11"/>
          <p:cNvSpPr txBox="1"/>
          <p:nvPr/>
        </p:nvSpPr>
        <p:spPr>
          <a:xfrm>
            <a:off x="2380702" y="1401305"/>
            <a:ext cx="4811057" cy="769441"/>
          </a:xfrm>
          <a:prstGeom prst="rect">
            <a:avLst/>
          </a:prstGeom>
          <a:noFill/>
        </p:spPr>
        <p:txBody>
          <a:bodyPr wrap="square" rtlCol="0">
            <a:spAutoFit/>
          </a:bodyPr>
          <a:lstStyle/>
          <a:p>
            <a:r>
              <a:rPr lang="es-MX" sz="4400" dirty="0">
                <a:solidFill>
                  <a:schemeClr val="accent1">
                    <a:lumMod val="50000"/>
                  </a:schemeClr>
                </a:solidFill>
                <a:latin typeface="Avenir" panose="02000503020000020003"/>
              </a:rPr>
              <a:t>Metas a alcanzar</a:t>
            </a:r>
          </a:p>
        </p:txBody>
      </p:sp>
      <p:pic>
        <p:nvPicPr>
          <p:cNvPr id="11" name="10 Imagen" descr="Cerodesperdiciociltillo2.png"/>
          <p:cNvPicPr>
            <a:picLocks noChangeAspect="1"/>
          </p:cNvPicPr>
          <p:nvPr/>
        </p:nvPicPr>
        <p:blipFill>
          <a:blip r:embed="rId3"/>
          <a:stretch>
            <a:fillRect/>
          </a:stretch>
        </p:blipFill>
        <p:spPr>
          <a:xfrm>
            <a:off x="337565" y="104982"/>
            <a:ext cx="5743646" cy="1013744"/>
          </a:xfrm>
          <a:prstGeom prst="rect">
            <a:avLst/>
          </a:prstGeom>
        </p:spPr>
      </p:pic>
      <p:sp>
        <p:nvSpPr>
          <p:cNvPr id="5" name="Rectángulo 4"/>
          <p:cNvSpPr/>
          <p:nvPr/>
        </p:nvSpPr>
        <p:spPr>
          <a:xfrm>
            <a:off x="8114270" y="71862"/>
            <a:ext cx="4003589" cy="95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sp>
        <p:nvSpPr>
          <p:cNvPr id="7" name="Rectángulo 6"/>
          <p:cNvSpPr/>
          <p:nvPr/>
        </p:nvSpPr>
        <p:spPr>
          <a:xfrm>
            <a:off x="10034030" y="5955957"/>
            <a:ext cx="2083829" cy="84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9699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86467" y="1491364"/>
            <a:ext cx="10405532" cy="1200329"/>
          </a:xfrm>
          <a:prstGeom prst="rect">
            <a:avLst/>
          </a:prstGeom>
          <a:noFill/>
        </p:spPr>
        <p:txBody>
          <a:bodyPr wrap="square" rtlCol="0">
            <a:spAutoFit/>
          </a:bodyPr>
          <a:lstStyle/>
          <a:p>
            <a:r>
              <a:rPr lang="es-MX" sz="3600" dirty="0">
                <a:solidFill>
                  <a:schemeClr val="accent1">
                    <a:lumMod val="50000"/>
                  </a:schemeClr>
                </a:solidFill>
                <a:latin typeface="Avenir" panose="02000503020000020003"/>
              </a:rPr>
              <a:t>Análisis de gasto de agua promedio</a:t>
            </a:r>
          </a:p>
          <a:p>
            <a:r>
              <a:rPr lang="es-MX" sz="3600" dirty="0">
                <a:solidFill>
                  <a:schemeClr val="accent1">
                    <a:lumMod val="50000"/>
                  </a:schemeClr>
                </a:solidFill>
                <a:latin typeface="Avenir" panose="02000503020000020003"/>
              </a:rPr>
              <a:t>por persona por día en una escuela</a:t>
            </a:r>
          </a:p>
        </p:txBody>
      </p:sp>
      <p:sp>
        <p:nvSpPr>
          <p:cNvPr id="11" name="CuadroTexto 10"/>
          <p:cNvSpPr txBox="1"/>
          <p:nvPr/>
        </p:nvSpPr>
        <p:spPr>
          <a:xfrm>
            <a:off x="3832000" y="2878701"/>
            <a:ext cx="5760729" cy="3046988"/>
          </a:xfrm>
          <a:prstGeom prst="rect">
            <a:avLst/>
          </a:prstGeom>
          <a:noFill/>
        </p:spPr>
        <p:txBody>
          <a:bodyPr wrap="square" rtlCol="0">
            <a:spAutoFit/>
          </a:bodyPr>
          <a:lstStyle/>
          <a:p>
            <a:r>
              <a:rPr lang="es-MX" sz="2400" dirty="0">
                <a:latin typeface="Arial" pitchFamily="34" charset="0"/>
                <a:cs typeface="Arial" pitchFamily="34" charset="0"/>
              </a:rPr>
              <a:t>Gasto promedio de agua por persona</a:t>
            </a:r>
          </a:p>
          <a:p>
            <a:r>
              <a:rPr lang="es-MX" sz="2400" dirty="0">
                <a:latin typeface="Arial" pitchFamily="34" charset="0"/>
                <a:cs typeface="Arial" pitchFamily="34" charset="0"/>
              </a:rPr>
              <a:t>por día en una institución escolar:</a:t>
            </a:r>
          </a:p>
          <a:p>
            <a:endParaRPr lang="es-MX" dirty="0">
              <a:latin typeface="Arial" pitchFamily="34" charset="0"/>
              <a:cs typeface="Arial" pitchFamily="34" charset="0"/>
            </a:endParaRPr>
          </a:p>
          <a:p>
            <a:r>
              <a:rPr lang="es-MX" dirty="0">
                <a:latin typeface="Arial" pitchFamily="34" charset="0"/>
                <a:cs typeface="Arial" pitchFamily="34" charset="0"/>
              </a:rPr>
              <a:t>Se analizaron 3 años de consumos históricos</a:t>
            </a:r>
          </a:p>
          <a:p>
            <a:r>
              <a:rPr lang="es-MX" dirty="0">
                <a:latin typeface="Arial" pitchFamily="34" charset="0"/>
                <a:cs typeface="Arial" pitchFamily="34" charset="0"/>
              </a:rPr>
              <a:t>de cada institución con alta población, entre</a:t>
            </a:r>
          </a:p>
          <a:p>
            <a:r>
              <a:rPr lang="es-MX" dirty="0">
                <a:latin typeface="Arial" pitchFamily="34" charset="0"/>
                <a:cs typeface="Arial" pitchFamily="34" charset="0"/>
              </a:rPr>
              <a:t>391 a 2926 alumnos, en la base de datos de la JMAS</a:t>
            </a:r>
          </a:p>
          <a:p>
            <a:r>
              <a:rPr lang="es-MX" dirty="0">
                <a:latin typeface="Arial" pitchFamily="34" charset="0"/>
                <a:cs typeface="Arial" pitchFamily="34" charset="0"/>
              </a:rPr>
              <a:t>y se determinó el año de más alto consumo,</a:t>
            </a:r>
          </a:p>
          <a:p>
            <a:r>
              <a:rPr lang="es-MX" dirty="0">
                <a:latin typeface="Arial" pitchFamily="34" charset="0"/>
                <a:cs typeface="Arial" pitchFamily="34" charset="0"/>
              </a:rPr>
              <a:t>del cual se </a:t>
            </a:r>
            <a:r>
              <a:rPr lang="es-MX" dirty="0" err="1">
                <a:latin typeface="Arial" pitchFamily="34" charset="0"/>
                <a:cs typeface="Arial" pitchFamily="34" charset="0"/>
              </a:rPr>
              <a:t>selecionaron</a:t>
            </a:r>
            <a:r>
              <a:rPr lang="es-MX" dirty="0">
                <a:latin typeface="Arial" pitchFamily="34" charset="0"/>
                <a:cs typeface="Arial" pitchFamily="34" charset="0"/>
              </a:rPr>
              <a:t> los 3 meses</a:t>
            </a:r>
          </a:p>
          <a:p>
            <a:r>
              <a:rPr lang="es-MX" dirty="0">
                <a:latin typeface="Arial" pitchFamily="34" charset="0"/>
                <a:cs typeface="Arial" pitchFamily="34" charset="0"/>
              </a:rPr>
              <a:t>de más altos consumos en años previos</a:t>
            </a:r>
          </a:p>
          <a:p>
            <a:r>
              <a:rPr lang="es-MX" dirty="0">
                <a:latin typeface="Arial" pitchFamily="34" charset="0"/>
                <a:cs typeface="Arial" pitchFamily="34" charset="0"/>
              </a:rPr>
              <a:t>a la pandemia entre 2018, 2019 y 2020.</a:t>
            </a:r>
          </a:p>
        </p:txBody>
      </p:sp>
      <p:sp>
        <p:nvSpPr>
          <p:cNvPr id="13" name="CuadroTexto 2"/>
          <p:cNvSpPr txBox="1"/>
          <p:nvPr/>
        </p:nvSpPr>
        <p:spPr>
          <a:xfrm>
            <a:off x="887001" y="2878701"/>
            <a:ext cx="2416396" cy="1754326"/>
          </a:xfrm>
          <a:prstGeom prst="rect">
            <a:avLst/>
          </a:prstGeom>
          <a:noFill/>
        </p:spPr>
        <p:txBody>
          <a:bodyPr wrap="square" rtlCol="0">
            <a:spAutoFit/>
          </a:bodyPr>
          <a:lstStyle/>
          <a:p>
            <a:pPr algn="r"/>
            <a:r>
              <a:rPr lang="es-MX" dirty="0">
                <a:solidFill>
                  <a:schemeClr val="accent1">
                    <a:lumMod val="50000"/>
                  </a:schemeClr>
                </a:solidFill>
                <a:latin typeface="Avenir" panose="02000503020000020003"/>
              </a:rPr>
              <a:t>Método por promedio de gastos reales medidos totales por JMAS entre número de personas total en la institución</a:t>
            </a:r>
          </a:p>
        </p:txBody>
      </p:sp>
      <p:pic>
        <p:nvPicPr>
          <p:cNvPr id="14" name="13 Imagen" descr="Cerodesperdiciociltillo2.png"/>
          <p:cNvPicPr>
            <a:picLocks noChangeAspect="1"/>
          </p:cNvPicPr>
          <p:nvPr/>
        </p:nvPicPr>
        <p:blipFill>
          <a:blip r:embed="rId2"/>
          <a:stretch>
            <a:fillRect/>
          </a:stretch>
        </p:blipFill>
        <p:spPr>
          <a:xfrm>
            <a:off x="337565" y="104982"/>
            <a:ext cx="5743646" cy="1013744"/>
          </a:xfrm>
          <a:prstGeom prst="rect">
            <a:avLst/>
          </a:prstGeom>
        </p:spPr>
      </p:pic>
      <p:cxnSp>
        <p:nvCxnSpPr>
          <p:cNvPr id="16" name="15 Conector recto"/>
          <p:cNvCxnSpPr/>
          <p:nvPr/>
        </p:nvCxnSpPr>
        <p:spPr>
          <a:xfrm>
            <a:off x="3556001" y="2997235"/>
            <a:ext cx="0" cy="27516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8114270" y="71862"/>
            <a:ext cx="4003589" cy="95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197962" y="47147"/>
            <a:ext cx="2787721" cy="950209"/>
          </a:xfrm>
          <a:prstGeom prst="rect">
            <a:avLst/>
          </a:prstGeom>
        </p:spPr>
      </p:pic>
      <p:sp>
        <p:nvSpPr>
          <p:cNvPr id="9" name="Rectángulo 8"/>
          <p:cNvSpPr/>
          <p:nvPr/>
        </p:nvSpPr>
        <p:spPr>
          <a:xfrm>
            <a:off x="10034030" y="5955957"/>
            <a:ext cx="2083829" cy="840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549596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3704</TotalTime>
  <Words>2411</Words>
  <Application>Microsoft Office PowerPoint</Application>
  <PresentationFormat>Panorámica</PresentationFormat>
  <Paragraphs>142</Paragraphs>
  <Slides>18</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18</vt:i4>
      </vt:variant>
    </vt:vector>
  </HeadingPairs>
  <TitlesOfParts>
    <vt:vector size="29" baseType="lpstr">
      <vt:lpstr>Arial Unicode MS</vt:lpstr>
      <vt:lpstr>Arial</vt:lpstr>
      <vt:lpstr>Avenir</vt:lpstr>
      <vt:lpstr>AvenirNext LT Pro Bold</vt:lpstr>
      <vt:lpstr>AvenirNext LT Pro Regular</vt:lpstr>
      <vt:lpstr>Calibri</vt:lpstr>
      <vt:lpstr>Calibri Light</vt:lpstr>
      <vt:lpstr>Roboto</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Juan Antonio Ochoa Chacon</cp:lastModifiedBy>
  <cp:revision>171</cp:revision>
  <dcterms:created xsi:type="dcterms:W3CDTF">2021-09-24T21:35:39Z</dcterms:created>
  <dcterms:modified xsi:type="dcterms:W3CDTF">2024-02-28T17:03:30Z</dcterms:modified>
</cp:coreProperties>
</file>