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301" r:id="rId4"/>
    <p:sldId id="306" r:id="rId5"/>
    <p:sldId id="273" r:id="rId6"/>
    <p:sldId id="276" r:id="rId7"/>
    <p:sldId id="272" r:id="rId8"/>
    <p:sldId id="277" r:id="rId9"/>
    <p:sldId id="279" r:id="rId10"/>
    <p:sldId id="274" r:id="rId11"/>
    <p:sldId id="314" r:id="rId12"/>
    <p:sldId id="257" r:id="rId13"/>
    <p:sldId id="313" r:id="rId14"/>
    <p:sldId id="262" r:id="rId15"/>
    <p:sldId id="260" r:id="rId16"/>
    <p:sldId id="259" r:id="rId17"/>
    <p:sldId id="280" r:id="rId18"/>
    <p:sldId id="309" r:id="rId19"/>
    <p:sldId id="291" r:id="rId20"/>
    <p:sldId id="281" r:id="rId21"/>
    <p:sldId id="299" r:id="rId22"/>
    <p:sldId id="298" r:id="rId23"/>
    <p:sldId id="282" r:id="rId24"/>
    <p:sldId id="311" r:id="rId25"/>
    <p:sldId id="265" r:id="rId26"/>
    <p:sldId id="266" r:id="rId27"/>
    <p:sldId id="268" r:id="rId28"/>
    <p:sldId id="269" r:id="rId29"/>
    <p:sldId id="267" r:id="rId30"/>
    <p:sldId id="283" r:id="rId31"/>
    <p:sldId id="286" r:id="rId32"/>
    <p:sldId id="284" r:id="rId33"/>
    <p:sldId id="285" r:id="rId34"/>
    <p:sldId id="288" r:id="rId3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31"/>
    <a:srgbClr val="19739C"/>
    <a:srgbClr val="008A3E"/>
    <a:srgbClr val="0A5685"/>
    <a:srgbClr val="4092CD"/>
    <a:srgbClr val="126D98"/>
    <a:srgbClr val="0E5F8E"/>
    <a:srgbClr val="1887D6"/>
    <a:srgbClr val="24D31C"/>
    <a:srgbClr val="005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15" autoAdjust="0"/>
    <p:restoredTop sz="92890" autoAdjust="0"/>
  </p:normalViewPr>
  <p:slideViewPr>
    <p:cSldViewPr showGuides="1">
      <p:cViewPr varScale="1">
        <p:scale>
          <a:sx n="90" d="100"/>
          <a:sy n="90" d="100"/>
        </p:scale>
        <p:origin x="9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cat>
            <c:strRef>
              <c:f>Hoja1!$A$2:$A$6</c:f>
              <c:strCache>
                <c:ptCount val="5"/>
                <c:pt idx="0">
                  <c:v>Dióxido de Carbono</c:v>
                </c:pt>
                <c:pt idx="1">
                  <c:v>Metano</c:v>
                </c:pt>
                <c:pt idx="2">
                  <c:v>Óxido Nitroso</c:v>
                </c:pt>
                <c:pt idx="3">
                  <c:v>Ozono Troposférico</c:v>
                </c:pt>
                <c:pt idx="4">
                  <c:v>CFC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0.5</c:v>
                </c:pt>
                <c:pt idx="1">
                  <c:v>0.18</c:v>
                </c:pt>
                <c:pt idx="2">
                  <c:v>0.06</c:v>
                </c:pt>
                <c:pt idx="3">
                  <c:v>0.09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D2C-9EA3-66AA55122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5.2163905937686349E-2"/>
          <c:y val="0.67817802976530617"/>
          <c:w val="0.59173472805503313"/>
          <c:h val="0.2920790027981088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5:25:51.775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336 292 8439,'0'-14'-1044,"0"6"505,0-5 412,0 5 108,0-1 8,0-4 0,5 10 15,0-6-10,6 5 0,-8-2 16,7 6-19,-7 0 9,10 0 0,-9 0 73,5 0 13,-5 0-80,9 0 0,-10 0 12,6 0 16,-5 0 0,7-2-3,-6-3-5,6 4 7,-3-6-27,7 7 1,0 0 2,-1 0 0,-4 0-1,0 0 0,-1 0-2,6 0 0,-5 0-3,-1 0 0,1 0 2,5 0 0,-1 0-1,1 0 1,-1-1-26,1-4 27,-1 3 0,1-4 69,0 6 1,-1 0-63,1 0 0,-6 0 17,1 0 26,0 0-26,4 0 1,-4 0-61,0 0 74,-7 0-94,4 0 77,-7 0 130,0 0-196,-7 0 0,-1 0-5,-7 0 0,1 0 40,-1 0 1,1 0-6,-1 0 0,1 0 48,-1 0 1,-4 0-44,-1 0 1,1 0 0,4 0 0,-4 0 58,-1 0 1,1 0 18,4 0 1,-4 0-40,-1 0 0,1 0-1,4 0 0,6 0-32,-1 0 1,0 0 26,-4 0 1,4 0-35,0 0 0,5 0 23,-4 0 0,5-2-89,0-3 74,-5 4-7,8-12 1,-7 11 21,3-3 22,3 3-42,-4 2 14,6 0-335,0 0 301,6 0 17,-4 0 0,6 0 28,-3 0-11,3 0 0,6 0 2,1 0 1,-5 5 8,-1 0 1,0 2-14,0-2 1,4-4 5,-3 4 0,3 1-6,2-1-1,-1 7 0,1-11-19,-1 4 0,1-3 53,-1-2 0,1 0 1,0 0 1,-1 0-22,1 0 0,-1 0 5,1 0 1,-1 0 141,1 0-109,0-7 48,-1-1-56,1 0-78,-7 2 86,5-1-7,-12 6 119,6-6-83,-7 7 1,-2 0-212,-3 0 0,-3 0 97,-6 0 0,2 0-117,-2 0 1,3 0 135,-9 0 0,-3 0-17,-1 0 0,1 5 35,-1 0 0,5 0-26,-6-5 0,3 0 14,-3 0 1,0 0 16,5 0 0,1 0 41,4 0 0,-4 4-41,-1 1 0,1 0-17,4-5 1,5 5 8,1 0 0,4 0-15,-5-5-3,7 0-7,-10 0 12,11 0-3,-4 0-82,6 0 1,1 0 68,4 0 133,-3 0-123,11 0 1,-5 0 44,7 0 0,-1 0-14,1 0 1,-4 0 8,4 0 0,-7 0-24,11 0 1,-6 0 0,7 0 0,-3 0-10,3 0 0,-2 0 5,6 0 0,-6 0-29,1 0 0,2-2-11,-1-3 1,-1 4-8,-4-4 1,4 3 1,1 2 0,-1-5-51,-4 0 97,-1 1 1,1 2 5,-1-3 1,1 4 17,-1-4 1,-4-2-53,0 2 122,-7 0 1,5 5-60,-3 0-34,-3-6 69,4 4 8,-6-4-121,0 6 0,-6 2-5,-4 2 1,2 0 23,-2 5 1,-1-4 15,-9 5 1,4-2-65,-3 2 0,-2 3 56,1-4 1,-6 0 28,2 0 0,-2-4 41,2 5 1,-4-7 6,4 2 1,-2-3-24,2-2 0,-2 1 18,6 4 1,-4-3 82,5 2 0,-1-2-98,6-2 0,-1 0 62,1 0 0,4 0 24,0 0-191,7 0 0,-5-5 73,3 0 1,3-1 3,-3 1-56,4 3 6,1-4 0,0 4-243,0-3 219,0 4 1,1-6-37,4 7 0,-1 0 48,5 0 1,-4 0 41,5 0 0,0-4-28,4-1 0,1 0-12,-1 5 1,3 0-11,2 0 0,-3 0 0,4 0 0,1 0 99,-2 0 1,5 0-66,-4 0 1,4 0 55,-4 0 1,4 0-60,-5 0 0,6 0 33,-6 0 0,0 0-19,-4 0 0,0 0 3,-1 0 0,1 0 16,-1 0 1,-4 0-16,0 0-113,-7 0 99,10 0 60,-11 0-64,4 0 240,-6 0-148,0 0 14,-6 0-130,-3 0 1,-5 0-8,-1 0 0,-1 0 41,-3 0 1,1 0 18,-6 0 0,4 5 1,-4 0 0,4 4 22,-4-4 1,5 2 98,-6-3 1,3-2-61,-3 3 0,0 1 22,5-1 1,1 0-57,4-5 0,5 5 2,1 0-33,-1 0 81,-5-5-223,7 0 40,2 0 11,6 0-12,0 0 39,6 0 1,-3 0 34,7 0 0,-5-2-5,5-3 0,-1 4-12,6-4 0,0 3 14,-1 2 0,1 0 56,-1 0 1,6 0-53,-1 0 1,6 0 20,-6 0 0,5 0-39,-4 0 0,1-5-4,-2 0 0,-3 1 35,4 4 1,-4 0-12,-1 0 15,-1 0 1,1 0-18,-1 0 0,-4 0 77,0 0-73,-7 0 1,5 0 110,-3 0-72,-3 0 16,4 0 66,-6 0-46,0 0 1,-6 0-167,-4 0 1,2 0 117,-2 0 1,0 1-56,-4 4 1,-2-3 62,-4 2 0,4-2-1,-4-2 0,-1 2 5,2 3 0,-2-4 4,2 4 1,1-3 42,-7-2 0,8 0 188,-3 0 1,-1 0-213,2 0 1,-1 0 41,6 0 1,4 0 233,0 0-242,0 0-43,-4 0 1,4-2-50,0-3-23,7 4 1,-3-8-29,6 5 43,0 2 0,0-6-126,0 3 150,0 3 0,1-9-93,4 6 78,-3 0 1,11 1-97,-3-1 0,2 0 79,3 5 1,0-2-4,-1-3 1,1 4-18,-1-4 0,1 3-3,0 2 0,4 0 60,0 0 1,1-5-38,-6 0 1,1 1 25,0 4 1,-1 0-44,1 0 100,-1-7 0,1 6-46,-1-4 0,-4-2 6,0 2 1,-7-1 27,2 1 1,1 2 51,-1-7 34,0 7-111,-5-10 0,0 10 78,0-7 1,-5 5-97,0-5 1,-6 7-8,1-2 1,-3 2-12,-1-2 1,-1 3-12,1-2 0,-2-3 25,-4 2 1,4 0-11,-4 5 1,-2-1 53,-3-4 1,3 3-50,-2-3 1,4 4 110,-4 1 0,6 0-34,-1 0 0,-3 0 89,3 0-135,0 0 1,4 0 15,0 0-6,1 0-146,6 0 141,1 0-286,7 0-293,0 0 520,7 0 0,-4 0 21,7 0 0,-5-5-11,4 0 55,1 0 1,5 5-63,-1 0 1,-4-5 49,0 1 0,-1-1-8,6 5 1,-1 0 3,1 0 0,-5 0-38,-1 0 0,-4 0-32,5 0 33,0 0 0,0 0-28,-1 0 71,-6 0-52,4 0 130,-7 0 222,0 0 0,-7 0-374,-2 0 1,-4 1 60,-2 4 1,4-3-104,-4 3 0,4-2 117,-8 2 0,2-4-42,3 4 1,-1-2 2,1 2 9,-1-3 1,0 6 74,1-3 55,-1-3-33,1 4 1,4-6 105,0 0-171,7 0 1,-5 0 54,3 0-72,3 0-34,-4 0-226,6 0-47,0 0 320,6 0-51,3 0 0,5-5 42,1 0 1,-6-1-11,1 1 1,-2 2 16,2-7 0,3 7-75,-3-2 29,3 3 1,1 2 16,1 0 0,-6 0-14,1 0 0,0 0-22,4 0 6,1 0 44,0 0 1,-1 0-35,1 0 18,-7 0 20,5 0 0,-10 0 15,7 0-10,-7 0 1,4 0 34,-1 0-45,-4 0 30,4 7 55,-6-6 9,0 6 99,0-7-11,0 0 0,-5 1-218,0 4 1,-6-3 78,1 3 1,2 1-121,-1-1 1,-1 5 102,-5-5 1,5 0-75,1-5 0,1 1 55,-2 4 1,-3-3-4,3 3 1,2-2 3,-2 2 0,6-4 18,-6 4 6,7-3-9,-4-2-64,7 0-115,0 0 0,7 0 131,2 0 1,-1 0 21,2 0 1,0-5-4,4 0 1,3-1 27,2 1 1,-3 1-40,4-5 0,-4 5 45,-1 0 0,-1 0-29,1 0 0,-1 2 18,1-3 0,-1 3-17,1 2 0,-5 0 0,-1 0 0,-4 0 6,5 0-3,-7 0 1,9 2 94,-8 3-89,1-3 326,-5 4-215,0-6-51,0 6 1,-6-4-53,-4 3 0,2-2 0,-2 2 0,1-3-19,-6 3 0,0-2-13,1 2 1,-1-4-59,1 4 0,-3-3 89,-2-2 0,3 0-124,-4 0 0,4 0 95,2 0 0,4 0 3,0 0 63,0 0 0,-2-2 80,2-3-95,3 4 7,1-12-50,4 11 0,-4-6-13,6 3-199,0 3 218,6-4 0,1 4-97,2-2 1,4 2 73,-3-3 7,3 3 0,2 1-25,-1-4 1,1 3-3,-1-3 0,-4 4-4,0 1 0,-5 0 7,4 0 1,-4 0 108,5 0-107,-7 0 72,4 0 1,-7 1 16,0 4 72,0-3 1,-2 6-104,-3-3 1,2 1 18,-7 4 0,-4 3-34,-6-3 0,-1 3 23,2 1 0,3 1-111,-4-1 0,-1 1 99,2 0 0,-1-1-73,6 1 1,-1-2 48,0-4 1,6 3-26,-1-7 22,0 6 0,1-8-3,-1 7 8,7-7 5,-4 4-24,7-7-39,0 0 0,5-2 62,0-3 1,6 2-2,-1-7 1,3 2 14,1-2 0,1-3 5,0 4 0,-1 2-2,1 2 0,-1-1-19,1 1 0,-1-5 12,1 5 1,0 1-3,-1 4 1,1-2-2,-1-3 0,1 4-8,0-4 0,-6 3-3,1 2 1,-5 0-1,5 0-2,-7 0-18,3 0-5,-6 0 142,0 0 1,-6 5-106,-4 0 1,-3 4-2,-1-4 0,-1 5-20,0-5 0,1 1-6,-1-1 1,-1-1 18,-3 5 1,2-6-5,-2 2 1,8 2 68,1-2 1,0 0 0,-4-5 0,4 0-6,0 0-20,7 0-34,-4 0 4,7 0-461,0 0 443,7-7 0,1 1-18,7-4 1,-6-3 15,1 3 0,0 2-23,4-2 1,1 5 73,-1-4 0,1 4-37,0-5 0,-1 7 14,1-2 1,-1 2-8,1-2 1,-5 3 1,-1-2 0,-4 2-53,5 2-4,-7 0 36,4 0 0,-6 0-5,4 0 24,-3 0 55,4 0 9,-6 0-69,0 6 0,0-2 19,0 5-7,-6-5 0,4 4 14,-3-3-45,4-4 0,1 7 38,0-3-238,0-3 204,0 4-16,0-6 16,6 0 0,-3 0-13,7 0 59,-7 0 1,5 0-58,-3 0 59,-3 0-45,4 0 350,-6 0-207,0 0-127,-6 7 1,-1-4-1,-2 7 0,-4-5-42,3 4 1,-3-4 58,-1 5 0,-1-5-53,0 4 1,1-5 38,-1 0 1,1-2 102,-1-2 1,0 0-70,1 0 1,4 0 96,0 0-110,1 0 0,-1 0-2,0 0 1,2-6-57,-2-4 0,4 2-12,6-2 0,-5 0-74,0-4 1,0-1 114,5 1 0,-1 1-36,-4 3 0,3-3-7,-3 3 1,4 2 9,1-2 0,-5 6-15,0-6 0,0 5-45,5-5 54,-6 7 1,3-5-17,-7 3 47,7 3 0,-5-4-40,3 6 1,3 0 10,-11 0 1,10 0-25,-7 0 7,7 6 3,-10-4 56,11 11-58,-11-11 110,12 4-128,-6 1 0,7-6-20,0 6 0,0-7 85,-6 0-4,4 0 5,-4 0-54,6 0-56,0 0 101,0 6 18,0-4 4,6 4-9,-4-6-30,11 0 32,-12 0 1,11 2 19,-7 3 5,-1-4-25,3 6-1,-6-7-4,6 0 0,-7 0 309,0 0-288,-7 0 1,4 0-37,-6 0 1,4 5 34,-5 0 0,0-1-42,-4-4 1,4 2 67,0 3 1,1-3 46,-6 2-81,0-2 0,1-2-5,-1 0 0,5 0 111,1 0 1,4 0-62,-5 0 24,7 0-30,-10 0 9,11 0-88,-4 0-245,6 0 168,0 0 25,6 0 1,2 0 51,7 0-9,0 0 0,-1 0 33,1 0 0,-1 0-24,1 0 1,0 0 5,-1 0 1,-3 0 0,4 0 0,-4 0 4,9 0 1,-9 0 18,-1 0 1,0-2-7,4-2 1,1 2 22,-1-3 0,-4 3-25,0 2 0,-2-1 65,2-4-61,2 3 0,-8-4 108,5 6-91,-5 0-4,2 0 128,-6 0 16,0 0-102,-6 0-127,-2 0 1,-7 2 91,0 2 0,6-2-35,-1 3 0,5-4 133,-5-1-56,1 7 1,-6-5-6,1 2 0,4 3 6,0-2 1,5 1-45,-4-1 71,5-3-162,-9 4 146,12 1-340,-6-6 32,7 6-242,0-7 347,0 0-29,0 6 145,0-4 1,2 4-1,3-6 1,-4 2 181,4 3-254,3-4 51,0 6 122,7-7 205,0 0-282,-1 0 1,-1 2 8,-3 2-23,3-2 0,-10 5 22,7-7-36,-7 0 35,3 0-2,-6 0 250,0 0-331,-6 6 21,-2-4 1,-7 6 34,1-3 1,4-4 12,0 4 0,1-3 139,-6-2 0,5 0-68,1 0 0,-1 0 19,-5 0 0,6 5-49,-1-1 1,5 1 63,-5-5-87,7 0 80,-10 0-253,11 0 220,-4 0-298,6 0 130,0-6 1,2 4-74,2-3 1,0-1 106,5 1 6,1-6 97,5 3 1,-1-2-81,1 0 1,-5 7 19,-1-2 1,-4-1-2,5 1 1,-5 0 42,4 5 0,-4 0-37,5 0-30,-7 0 12,4-7-3,-1 6 35,-4-6-33,4 7 350,-6 0-178,0 0-359,-6 0 198,-2 0 0,-5-1-34,3-4 59,-3 3 1,5-4-20,-7 6 53,1 0 1,-1-2-57,1-3 0,4 4 194,0-4-157,1 3 1,-6 2 18,0 0 1,6 0-69,-1 0 14,7 7 0,-5-6-19,3 4-14,3-3-180,-4-2 0,6 1 60,0 4 0,1-3 105,4 3 1,-2-2-60,7 2 1,-5-4-113,5 4 1,-6-2-38,6 2 1,-5-3 277,5 3 0,0 3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5:25:55.014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351 496 6253,'-9'0'87,"-3"0"1,5-1-61,-3-4 1,2 3-3,3-3 0,2-1 84,-7 1 1,6-5-75,-6 5 1,7-6-4,-2 1 0,-3 2 11,-2-2 0,2 1-1,-2-6 0,5 2 21,-4 3 0,0-2 8,0 2 0,-4 2-106,3-2 72,-3 0 1,-1-3 67,-1 4-69,0-4 1,1 6-45,-1-3 1,5-1 122,1 6 0,4-1 8,-5 1 1,5 3-68,-4-3 0,4 4 94,-5 1-120,7 0 1,-5 0 1,3 0-262,3 0 310,-4 0-297,6 0-16,0 0 229,6 0 1,-3 0 15,7 0 1,-5 0 47,5 0 24,-7-7-58,10 6 24,-11-6 0,9 6 61,-6-4 20,0 3 65,-5-4-82,0 6-133,0 0-2,6 0-27,-4-7 32,11 6 0,-10-11-7,7 7 1,-6-1-3,6 1 4,-7 3-63,10-4 69,-11 6-19,5 0 119,-7 0 175,0 0-278,-7 0 24,5 0-12,-11 0 89,12 0-10,-6 0-43,7-7 18,0 6-64,0-6 49,0 7-65,0-6 62,0 4-75,0-4 44,0 6 0,0-2-6,0-3-40,0 4 0,2-6-48,3 7 92,-4-6 1,11 2-12,-7-5 31,6 5-28,-3-8 0,2 8 16,0-5 10,-7 5 12,10-9 34,-12 12 1,6-7 71,-7 3 182,0 3-157,0-4-113,0 6 54,0 0-46,0-7 12,0 6-40,0-6-52,0 7-21,-7-6 3,6 4 63,-12-4-28,11 6 29,-11 0-59,12 0-6,-6 0-8,7 0-493,0 0 480,0 6 31,0-4-53,0 4 226,0-6-95,0 0 38,7 0-24,-6 0 25,12 0-57,-11 7 10,11-6-19,-12 6 6,12-7-24,-11 0 114,4 0 9,-6 6 100,0-4-164,0 4 411,0-6-377,0 0 0,-4 2-66,-1 3-130,-7-4 0,6 7 96,-4-3 0,-3-3-149,3 3 0,2 1 141,-1-1 0,4 0-30,-5-5 0,5 0 132,-5 0 0,6 0-107,-6 0 1,7 2 87,-2 2 14,-3-2 25,6 5-87,-4-7 21,6-7 1,0 5-102,0-10 79,0 10-64,6-11 1,1 10 54,2-7 0,-1 7-95,-3-2 1,-2-2 79,7 3 0,-5-3-38,5 2 1,-5 4-85,4-4-8,-5 3-53,9 2 88,-12 0 1,7 0 164,-3 0-158,-3 0 208,4 0-74,-6 0 475,0 0 0,-5 2-363,1 3-288,-1-4 183,-2 6 0,4-2-471,-7-1 285,7 1 1,-8-3 12,6 3 70,0-4 51,5 6-109,0-7 39,0 0 112,6 0 1,-2 0-33,5 0 1,-5-2 7,0-3-9,5 4 0,-6-6 14,7 7 0,-7 0-5,3 0 2,-6 0-500,0 0-41,0 7 412,0-6 0,2 11-128,3-7 1,-4 6 243,4-1 0,3 9 0,0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7T05:25:58.698"/>
    </inkml:context>
    <inkml:brush xml:id="br0">
      <inkml:brushProperty name="width" value="0.08571" units="cm"/>
      <inkml:brushProperty name="height" value="0.08571" units="cm"/>
      <inkml:brushProperty name="color" value="#FFFFFF"/>
    </inkml:brush>
  </inkml:definitions>
  <inkml:trace contextRef="#ctx0" brushRef="#br0">336 117 8326,'-8'-6'-703,"-5"4"1,10-5 504,-7 7 401,7 0 1,-9-1-220,8-4 0,-3 3-22,2-2 1,2 2-57,-7 2 1,5 0 107,-4 0 1,4 2-47,-5 2 0,5-2 39,-4 3 1,4 1-49,-5-1 71,0 7 0,1-11 63,-1 4-63,7 3 14,-4-6-30,7 4 30,0-6 81,0 0-104,7 0 1,1 0 118,6 0 1,-4-1-103,0-4 1,-1 1 1,6-5 1,0 4-12,-1-5 0,1 5 4,-1-4 1,1 4-13,-1-5 0,-4 5-3,0-5 0,0 2-75,4-1 1,-4 1 68,0 3 1,-6 3 15,6-3 58,-7-3 6,4 6 97,-7-4-83,0 6 0,0-2-49,0-2 1,-2 2 20,-3-3 0,-3 3-185,-6 2 1,-1 0 155,1 0 0,-1 0-172,0 0 0,-4 5 118,0 0 0,-6 2-79,6-3 0,-5-2 77,4 3 0,-1 1-9,2-1 0,1 0 96,-6-5 1,6 5-85,-2 0 1,9 0 110,1-5 1,2 1-84,-2 4 25,-3-3-84,12 4 2,-12-6-54,11 7-51,-4-6 64,6 6 30,6-7 1,1-2 12,2-3 0,4 4 2,-3-4 0,-2-2-119,2 3 58,0-1 1,3 3-102,-4-3-44,4 4-309,-5-6 544,7 7 0,-7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0E6E1-AB4F-43C8-84DC-21F43FB72DA2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89FAC-251E-4E0A-B0F9-6ADDD7EACE0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415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7566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195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5a553ef2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3838" y="877888"/>
            <a:ext cx="5857875" cy="439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5a553ef2e_0_7:notes"/>
          <p:cNvSpPr txBox="1">
            <a:spLocks noGrp="1"/>
          </p:cNvSpPr>
          <p:nvPr>
            <p:ph type="body" idx="1"/>
          </p:nvPr>
        </p:nvSpPr>
        <p:spPr>
          <a:xfrm>
            <a:off x="884555" y="5566491"/>
            <a:ext cx="7076440" cy="5273516"/>
          </a:xfrm>
          <a:prstGeom prst="rect">
            <a:avLst/>
          </a:prstGeom>
        </p:spPr>
        <p:txBody>
          <a:bodyPr spcFirstLastPara="1" wrap="square" lIns="117474" tIns="117474" rIns="117474" bIns="11747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6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78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270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809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8097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781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27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89FAC-251E-4E0A-B0F9-6ADDD7EACE0B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55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032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359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3697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DB0434E-4ACF-47E8-A238-7F8B17E1BA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>
            <a:extLst>
              <a:ext uri="{FF2B5EF4-FFF2-40B4-BE49-F238E27FC236}">
                <a16:creationId xmlns:a16="http://schemas.microsoft.com/office/drawing/2014/main" id="{EF870F81-DCC6-46C5-955E-B378639C95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4641DD9-32BF-46F5-9D65-F5E97C8FF8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29EC7A-E84E-42E8-B01A-30044535F369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B43D74E-C523-4606-8212-D7C5EE6517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002EBCD-1225-4D20-8CD0-124398A5E5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32DA94-DF09-4718-8061-BEE2B4145CAC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03696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6DDE464-3F3D-4936-A003-62427879C6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95A876C-8051-4F31-8A39-B195625B1EC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A7DA19D0-4AE9-4450-8688-E5B7AB6DE4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1BD9E6-5D0C-4126-A538-955B62349005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14C149C-7009-4049-B943-7791CA38FD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020A96A-5448-4ECF-87BA-CCE5ED1E0B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AAEC2D-9B62-4800-BA37-D88BEF4A37AC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9092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13EBD11F-6A45-414C-8EE0-1C2E7311C0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>
            <a:extLst>
              <a:ext uri="{FF2B5EF4-FFF2-40B4-BE49-F238E27FC236}">
                <a16:creationId xmlns:a16="http://schemas.microsoft.com/office/drawing/2014/main" id="{7B4FFC9E-0939-4948-BBEC-2E1954BCED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3BBB664-4FEA-4525-88B9-C9BE8918E8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BEACC-084F-434B-A4CF-793B6DDC9871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F73D9469-A632-4F82-AE82-2D99F2446E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24FDB8C-3564-4C65-B319-945121A0F2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CA0941-2B0D-45F3-AD6F-9399A619C79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73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E79314C-AA54-4DF2-9A69-6E45B53A38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54ECD48-000E-4D95-AF90-F5C94D33FC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>
            <a:extLst>
              <a:ext uri="{FF2B5EF4-FFF2-40B4-BE49-F238E27FC236}">
                <a16:creationId xmlns:a16="http://schemas.microsoft.com/office/drawing/2014/main" id="{4DAF397A-3890-4CB8-962D-6196830924B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A469C95B-82A7-4C88-9648-3C03981857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B76AE8-1122-473B-82E4-932B5443C4DC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69C1AFB5-11A8-4F92-8815-AA8E51D34C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9C3686D3-DB24-4398-8392-A377F8C0A6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9CC533-AB43-4776-AFD9-358C4E4C9F0B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900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C394300-B9B5-47C8-A68C-81891C0FCCB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>
            <a:extLst>
              <a:ext uri="{FF2B5EF4-FFF2-40B4-BE49-F238E27FC236}">
                <a16:creationId xmlns:a16="http://schemas.microsoft.com/office/drawing/2014/main" id="{743DA546-08C1-435B-801D-BA86CEC6D8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>
            <a:extLst>
              <a:ext uri="{FF2B5EF4-FFF2-40B4-BE49-F238E27FC236}">
                <a16:creationId xmlns:a16="http://schemas.microsoft.com/office/drawing/2014/main" id="{E87AA5B0-4610-41D4-AEAF-8CF24A0195A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AA158E0E-033B-4535-9CE5-2BBD7700D6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>
            <a:extLst>
              <a:ext uri="{FF2B5EF4-FFF2-40B4-BE49-F238E27FC236}">
                <a16:creationId xmlns:a16="http://schemas.microsoft.com/office/drawing/2014/main" id="{7033E76B-EC24-4832-94B3-89EBF8159CF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7DDA88DE-3567-486E-AA03-E95F4D99C9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FBF18E-2EC7-40F4-93CF-38CB19F8B8F9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9A954D5A-78B9-43CE-8047-B11151C6E6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8984C820-1F77-41FD-B7AF-458F286BB3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759576-BDCF-4542-A6B4-5846BBE869CA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295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EAC77CD-15B3-4240-97D8-4C10E2EC2F8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D0C86A64-3C41-402A-B219-AF2524E8AA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A81857-67CD-40A1-81C5-8AF01FD63732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9444A94B-4FFB-445D-AA2D-106A7800E3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F6456903-041B-4EBD-8996-A526EFF14D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D31C7A-BD58-4F8E-886F-F5E25961C6D3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878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F510A8CE-A661-4724-A103-5D4CB8EA24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2B49DA-E175-4835-9F2F-66F92E0F0EEB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C4ECAD89-91EC-4DE0-AAB9-DA9F9C821F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51AF1979-2233-48CA-9BCC-B8B93B43D0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536218-D178-415F-938B-CE21412183B3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89702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A023C49-55F8-4E30-9DEE-BDB169872D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0E869F0-9A5D-4751-8CC1-B0CE00C869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>
            <a:extLst>
              <a:ext uri="{FF2B5EF4-FFF2-40B4-BE49-F238E27FC236}">
                <a16:creationId xmlns:a16="http://schemas.microsoft.com/office/drawing/2014/main" id="{A989B70A-01E9-4C69-9364-C61BC805666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2E08F1C2-A804-41D1-8C92-9CBD027FAB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8B93E-1BC2-4EFA-82E3-89642C7BA65E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2D2A4F84-4AF1-4A8C-ACDF-04C5F4247C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DAFDC4DE-1713-4828-92BA-3DA2B5A366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23068B-BE48-4E3F-A3C8-79D30B17162B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631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8502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ABFC376-6281-4744-B74F-C97B1F96D9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id="{72DE100D-36EC-4038-BF4E-2B185D81CFF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es-MX"/>
            </a:lvl1pPr>
          </a:lstStyle>
          <a:p>
            <a:pPr lvl="0"/>
            <a:endParaRPr lang="es-MX"/>
          </a:p>
        </p:txBody>
      </p:sp>
      <p:sp>
        <p:nvSpPr>
          <p:cNvPr id="4" name="3 Marcador de texto">
            <a:extLst>
              <a:ext uri="{FF2B5EF4-FFF2-40B4-BE49-F238E27FC236}">
                <a16:creationId xmlns:a16="http://schemas.microsoft.com/office/drawing/2014/main" id="{4657D8A0-F16B-45AE-BF6A-EC58CD407B0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277B130A-1D28-4556-AA84-D43F91488D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40A8F3-622B-40BF-9487-F8E0BEA182CB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16CE0360-4494-40E7-B19C-D8277E80AB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9EC283A3-7598-443F-9641-8B4D6EC93B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9C43EA-290B-449E-83AD-419FCBC7472A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998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71BDF95-73F0-4274-B926-F1B5D795AC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>
            <a:extLst>
              <a:ext uri="{FF2B5EF4-FFF2-40B4-BE49-F238E27FC236}">
                <a16:creationId xmlns:a16="http://schemas.microsoft.com/office/drawing/2014/main" id="{A0829F30-61FF-4517-B8DE-52B6C2E1205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C148B78-E307-4D3C-8B18-A007038639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C93A1F-EE29-42B8-A468-A1A709368D81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801516A-1DD1-4FBB-B803-BAC99806CE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0FE5A6-64BA-4662-B972-03DF920E9C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4EE73A-054A-43B7-B0A2-17BFF84BD6E1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5969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>
            <a:extLst>
              <a:ext uri="{FF2B5EF4-FFF2-40B4-BE49-F238E27FC236}">
                <a16:creationId xmlns:a16="http://schemas.microsoft.com/office/drawing/2014/main" id="{3DF8920F-53A0-452B-996B-84A2ADC8272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>
            <a:extLst>
              <a:ext uri="{FF2B5EF4-FFF2-40B4-BE49-F238E27FC236}">
                <a16:creationId xmlns:a16="http://schemas.microsoft.com/office/drawing/2014/main" id="{A95A2822-CB43-47B4-9951-20BD7A941B1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760B6E0-51EA-4030-B8C2-B830A0BFBC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8639E8-F3E8-4947-9989-62EFA775D32E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F716809-6854-4DEF-BDD9-61F20A1AA9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B6761E4-81BA-4D67-9BBF-10BC9289D7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06D007-EB63-4658-AA4C-2DA672BB3F8E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419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211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603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957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675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340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2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495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E3574-00AA-427E-87D2-F3C1DE4B473D}" type="datetimeFigureOut">
              <a:rPr lang="es-MX" smtClean="0"/>
              <a:t>28/02/2024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36AC4-00DC-4474-9A20-AD8389DE72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950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>
            <a:extLst>
              <a:ext uri="{FF2B5EF4-FFF2-40B4-BE49-F238E27FC236}">
                <a16:creationId xmlns:a16="http://schemas.microsoft.com/office/drawing/2014/main" id="{2FE9F95D-35EB-4C9B-B679-BDFCAA9E59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>
            <a:extLst>
              <a:ext uri="{FF2B5EF4-FFF2-40B4-BE49-F238E27FC236}">
                <a16:creationId xmlns:a16="http://schemas.microsoft.com/office/drawing/2014/main" id="{0DB865BC-6161-4805-8070-A3A874D67F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8A72A1-F9F5-48C0-90B0-C79080A291F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EB418DB-24A1-4E23-84E7-62F18369DB78}" type="datetime1">
              <a:rPr lang="es-MX"/>
              <a:pPr lvl="0"/>
              <a:t>28/02/2024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4E90481-908F-40C3-8275-C16F1BBCCC1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D5BFF74-D1CA-454F-8CB5-B10BF967230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EE978151-737E-4CBC-BFFE-7CA1B8CC3CD5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937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s-E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g"/><Relationship Id="rId5" Type="http://schemas.openxmlformats.org/officeDocument/2006/relationships/image" Target="../media/image21.gif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4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6.jpeg"/><Relationship Id="rId10" Type="http://schemas.openxmlformats.org/officeDocument/2006/relationships/image" Target="../media/image40.jpg"/><Relationship Id="rId4" Type="http://schemas.openxmlformats.org/officeDocument/2006/relationships/image" Target="../media/image35.jpe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customXml" Target="../ink/ink3.xml"/><Relationship Id="rId5" Type="http://schemas.openxmlformats.org/officeDocument/2006/relationships/image" Target="../media/image15.jpg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openxmlformats.org/officeDocument/2006/relationships/customXml" Target="../ink/ink2.xml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5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Misi%C3%B3n_de_Guadalupe_de_los_Mansos_en_el_Paso_del_r%C3%ADo_del_Norte" TargetMode="External"/><Relationship Id="rId2" Type="http://schemas.openxmlformats.org/officeDocument/2006/relationships/hyperlink" Target="https://es.wikipedia.org/w/index.php?title=Garc%C3%ADa_de_San_Francisco&amp;action=edit&amp;redlink=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jmasjuarez.gob.mx/" TargetMode="External"/><Relationship Id="rId7" Type="http://schemas.microsoft.com/office/2007/relationships/hdphoto" Target="../media/hdphoto2.wdp"/><Relationship Id="rId2" Type="http://schemas.openxmlformats.org/officeDocument/2006/relationships/hyperlink" Target="https://www.facebook.com/377948446405/posts/10155399521591406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7"/>
          <a:stretch/>
        </p:blipFill>
        <p:spPr>
          <a:xfrm>
            <a:off x="6569" y="-11182"/>
            <a:ext cx="9137431" cy="431049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  <a:ea typeface="Yu Gothic UI Semibold" panose="020B0700000000000000" pitchFamily="34" charset="-128"/>
              </a:rPr>
              <a:t>RETO DE SUSTENTABILIDAD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0" name="7 CuadroTexto"/>
          <p:cNvSpPr txBox="1"/>
          <p:nvPr/>
        </p:nvSpPr>
        <p:spPr>
          <a:xfrm>
            <a:off x="0" y="4299316"/>
            <a:ext cx="9144000" cy="733534"/>
          </a:xfrm>
          <a:prstGeom prst="rect">
            <a:avLst/>
          </a:prstGeom>
          <a:solidFill>
            <a:srgbClr val="24D31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i="1" dirty="0">
                <a:latin typeface="Arial Black" panose="020B0A04020102020204" pitchFamily="34" charset="0"/>
              </a:rPr>
              <a:t>“UNA  MISIÓN  DE  VIDA,</a:t>
            </a:r>
            <a:endParaRPr lang="es-MX" sz="2000" i="1" dirty="0">
              <a:latin typeface="Arial Black" panose="020B0A040201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s-MX" sz="2000" i="1" dirty="0">
                <a:latin typeface="Arial Black" panose="020B0A04020102020204" pitchFamily="34" charset="0"/>
              </a:rPr>
              <a:t>                                                             </a:t>
            </a:r>
            <a:r>
              <a:rPr lang="en-US" sz="2000" i="1" dirty="0">
                <a:latin typeface="Arial Black" panose="020B0A04020102020204" pitchFamily="34" charset="0"/>
              </a:rPr>
              <a:t> UN RETO DE TODOS”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9921" y="711728"/>
            <a:ext cx="914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5500"/>
              </a:lnSpc>
            </a:pPr>
            <a:r>
              <a:rPr lang="es-ES" sz="4000" b="0" cap="none" spc="0" dirty="0">
                <a:ln w="57150"/>
                <a:solidFill>
                  <a:schemeClr val="bg1"/>
                </a:solidFill>
                <a:latin typeface="Trebuchet MS" panose="020B0603020202020204" pitchFamily="34" charset="0"/>
              </a:rPr>
              <a:t>LA CONSERVACIÓN</a:t>
            </a:r>
            <a:endParaRPr lang="es-ES" sz="4000" dirty="0">
              <a:ln w="57150"/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ts val="6000"/>
              </a:lnSpc>
            </a:pPr>
            <a:r>
              <a:rPr lang="es-ES" sz="6000" dirty="0">
                <a:ln w="57150"/>
                <a:solidFill>
                  <a:schemeClr val="bg1"/>
                </a:solidFill>
                <a:latin typeface="Trebuchet MS" panose="020B0603020202020204" pitchFamily="34" charset="0"/>
              </a:rPr>
              <a:t>DEL BOLSÓN</a:t>
            </a:r>
          </a:p>
          <a:p>
            <a:pPr algn="ctr">
              <a:lnSpc>
                <a:spcPts val="6500"/>
              </a:lnSpc>
            </a:pPr>
            <a:r>
              <a:rPr lang="es-ES" sz="6600" b="0" cap="none" spc="-150" dirty="0">
                <a:ln w="57150"/>
                <a:solidFill>
                  <a:schemeClr val="bg1"/>
                </a:solidFill>
                <a:latin typeface="Trebuchet MS" panose="020B0603020202020204" pitchFamily="34" charset="0"/>
              </a:rPr>
              <a:t>DEL </a:t>
            </a:r>
            <a:r>
              <a:rPr lang="es-ES" sz="7200" b="0" cap="none" spc="-150" dirty="0">
                <a:ln w="57150"/>
                <a:solidFill>
                  <a:schemeClr val="bg1"/>
                </a:solidFill>
                <a:latin typeface="Trebuchet MS" panose="020B0603020202020204" pitchFamily="34" charset="0"/>
              </a:rPr>
              <a:t>HUECO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361615"/>
            <a:ext cx="2787721" cy="9502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92"/>
          <a:stretch/>
        </p:blipFill>
        <p:spPr>
          <a:xfrm>
            <a:off x="7532238" y="5685365"/>
            <a:ext cx="1259730" cy="321636"/>
          </a:xfrm>
          <a:prstGeom prst="rect">
            <a:avLst/>
          </a:prstGeom>
        </p:spPr>
      </p:pic>
      <p:pic>
        <p:nvPicPr>
          <p:cNvPr id="12" name="6 Imagen" descr="SEP10-Logo JMAS SEP-2021 Color.p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22797" r="62616" b="22797"/>
          <a:stretch/>
        </p:blipFill>
        <p:spPr>
          <a:xfrm>
            <a:off x="323528" y="5216248"/>
            <a:ext cx="1152128" cy="9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6" name="5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  <a:endParaRPr lang="es-MX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9180058" y="1497924"/>
            <a:ext cx="5787375" cy="3893435"/>
            <a:chOff x="1664945" y="1484784"/>
            <a:chExt cx="5787375" cy="3893435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61"/>
            <a:stretch/>
          </p:blipFill>
          <p:spPr>
            <a:xfrm>
              <a:off x="1664945" y="1484784"/>
              <a:ext cx="5787375" cy="3893435"/>
            </a:xfrm>
            <a:prstGeom prst="rect">
              <a:avLst/>
            </a:prstGeom>
          </p:spPr>
        </p:pic>
        <p:sp>
          <p:nvSpPr>
            <p:cNvPr id="16" name="15 CuadroTexto"/>
            <p:cNvSpPr txBox="1"/>
            <p:nvPr/>
          </p:nvSpPr>
          <p:spPr>
            <a:xfrm>
              <a:off x="1664945" y="1857886"/>
              <a:ext cx="578737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“Y lo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peor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que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nosotros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estamos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provocando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este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efecto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kern="1400" spc="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invernadero</a:t>
              </a:r>
              <a:r>
                <a:rPr lang="en-US" kern="1400" spc="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endParaRPr lang="en-US" sz="1600" kern="1400" spc="1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Las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industrias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producen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una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cantidad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exorbitante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dióxido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carbono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co</a:t>
              </a:r>
              <a:r>
                <a:rPr lang="en-US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ya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que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estas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necesitan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de combustibles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fósiles</a:t>
              </a:r>
              <a:r>
                <a:rPr lang="en-US" sz="2300" kern="1400" spc="150" dirty="0">
                  <a:latin typeface="Arial" panose="020B0604020202020204" pitchFamily="34" charset="0"/>
                  <a:cs typeface="Arial" panose="020B0604020202020204" pitchFamily="34" charset="0"/>
                </a:rPr>
                <a:t> para </a:t>
              </a:r>
              <a:r>
                <a:rPr lang="en-US" sz="2300" kern="1400" spc="150" dirty="0" err="1">
                  <a:latin typeface="Arial" panose="020B0604020202020204" pitchFamily="34" charset="0"/>
                  <a:cs typeface="Arial" panose="020B0604020202020204" pitchFamily="34" charset="0"/>
                </a:rPr>
                <a:t>funcionar</a:t>
              </a:r>
              <a:endParaRPr lang="es-MX" sz="2300" kern="1400" spc="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20 CuadroTexto"/>
          <p:cNvSpPr txBox="1"/>
          <p:nvPr/>
        </p:nvSpPr>
        <p:spPr>
          <a:xfrm rot="16200000">
            <a:off x="-1309951" y="2982725"/>
            <a:ext cx="4464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200" dirty="0"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  <a:r>
              <a:rPr lang="en-US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200" dirty="0">
                <a:latin typeface="Arial" panose="020B0604020202020204" pitchFamily="34" charset="0"/>
                <a:cs typeface="Arial" panose="020B0604020202020204" pitchFamily="34" charset="0"/>
              </a:rPr>
              <a:t>TERMOGRÁFICA DE LA NASA</a:t>
            </a:r>
            <a:endParaRPr lang="es-MX" sz="32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21277856" y="1497924"/>
            <a:ext cx="5787374" cy="3947300"/>
            <a:chOff x="15562687" y="1430919"/>
            <a:chExt cx="5787374" cy="3947300"/>
          </a:xfrm>
        </p:grpSpPr>
        <p:grpSp>
          <p:nvGrpSpPr>
            <p:cNvPr id="15" name="14 Grupo"/>
            <p:cNvGrpSpPr/>
            <p:nvPr/>
          </p:nvGrpSpPr>
          <p:grpSpPr>
            <a:xfrm>
              <a:off x="15562687" y="1430919"/>
              <a:ext cx="5787374" cy="3947300"/>
              <a:chOff x="1691680" y="1124744"/>
              <a:chExt cx="5315109" cy="4032448"/>
            </a:xfrm>
          </p:grpSpPr>
          <p:pic>
            <p:nvPicPr>
              <p:cNvPr id="13" name="12 Imagen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461"/>
              <a:stretch/>
            </p:blipFill>
            <p:spPr>
              <a:xfrm>
                <a:off x="1691680" y="1124744"/>
                <a:ext cx="5315109" cy="4032448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7"/>
              <a:stretch/>
            </p:blipFill>
            <p:spPr>
              <a:xfrm>
                <a:off x="1763688" y="1196752"/>
                <a:ext cx="5157610" cy="3865986"/>
              </a:xfrm>
              <a:prstGeom prst="rect">
                <a:avLst/>
              </a:prstGeom>
            </p:spPr>
          </p:pic>
        </p:grpSp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6" t="44532" r="15471" b="7460"/>
            <a:stretch/>
          </p:blipFill>
          <p:spPr>
            <a:xfrm>
              <a:off x="15661232" y="1501407"/>
              <a:ext cx="5541707" cy="3784354"/>
            </a:xfrm>
            <a:prstGeom prst="rect">
              <a:avLst/>
            </a:prstGeom>
          </p:spPr>
        </p:pic>
      </p:grpSp>
      <p:grpSp>
        <p:nvGrpSpPr>
          <p:cNvPr id="4" name="Grupo 3"/>
          <p:cNvGrpSpPr/>
          <p:nvPr/>
        </p:nvGrpSpPr>
        <p:grpSpPr>
          <a:xfrm>
            <a:off x="15346466" y="1484784"/>
            <a:ext cx="5787374" cy="3960440"/>
            <a:chOff x="15346466" y="1484784"/>
            <a:chExt cx="5787374" cy="3960440"/>
          </a:xfrm>
        </p:grpSpPr>
        <p:sp>
          <p:nvSpPr>
            <p:cNvPr id="12" name="11 Rectángulo"/>
            <p:cNvSpPr/>
            <p:nvPr/>
          </p:nvSpPr>
          <p:spPr>
            <a:xfrm>
              <a:off x="15346466" y="1484784"/>
              <a:ext cx="5787374" cy="396044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5437640" y="2852936"/>
              <a:ext cx="554461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Ademas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industrias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existen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otros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tipos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factores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tales </a:t>
              </a:r>
              <a:r>
                <a:rPr lang="en-US" sz="2000" kern="1500" spc="1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como</a:t>
              </a:r>
              <a:r>
                <a:rPr lang="en-US" sz="2000" kern="15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000" i="1" kern="15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sz="2000" kern="15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sz="2000" kern="15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sz="2000" kern="1500" spc="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655" y="676582"/>
            <a:ext cx="6590862" cy="59927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1" name="20 CuadroTexto"/>
          <p:cNvSpPr txBox="1"/>
          <p:nvPr/>
        </p:nvSpPr>
        <p:spPr>
          <a:xfrm>
            <a:off x="2411760" y="67658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2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n-US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200" dirty="0">
                <a:latin typeface="Arial" panose="020B0604020202020204" pitchFamily="34" charset="0"/>
                <a:cs typeface="Arial" panose="020B0604020202020204" pitchFamily="34" charset="0"/>
              </a:rPr>
              <a:t>DEFORESTACION</a:t>
            </a:r>
            <a:endParaRPr lang="es-MX" sz="32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20 CuadroTexto"/>
          <p:cNvSpPr txBox="1"/>
          <p:nvPr/>
        </p:nvSpPr>
        <p:spPr>
          <a:xfrm rot="16200000">
            <a:off x="-1472316" y="2982726"/>
            <a:ext cx="4464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200" dirty="0">
                <a:latin typeface="Arial" panose="020B0604020202020204" pitchFamily="34" charset="0"/>
                <a:cs typeface="Arial" panose="020B0604020202020204" pitchFamily="34" charset="0"/>
              </a:rPr>
              <a:t>INCENDIOS</a:t>
            </a:r>
            <a:r>
              <a:rPr lang="en-US" spc="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200" dirty="0">
                <a:latin typeface="Arial" panose="020B0604020202020204" pitchFamily="34" charset="0"/>
                <a:cs typeface="Arial" panose="020B0604020202020204" pitchFamily="34" charset="0"/>
              </a:rPr>
              <a:t>FORESTALES</a:t>
            </a:r>
            <a:endParaRPr lang="es-MX" sz="32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VID-20180312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160" y="1282927"/>
            <a:ext cx="7737280" cy="4352220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 4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CuadroTexto 4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19876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20129E-6 L -0.8441 -0.000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0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41 -0.00023 L -2.00955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6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49479 -0.0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479 -0.00509 L -2.34531 -0.0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2.05521 -0.00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7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521 -0.0044 L -2.89774 -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3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01456E-6 L -2.1434 -0.006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7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1" grpId="0"/>
      <p:bldP spid="31" grpId="0"/>
      <p:bldP spid="31" grpId="1"/>
      <p:bldP spid="34" grpId="0"/>
      <p:bldP spid="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53554"/>
            <a:ext cx="11017224" cy="5550892"/>
          </a:xfrm>
          <a:prstGeom prst="rect">
            <a:avLst/>
          </a:prstGeom>
        </p:spPr>
      </p:pic>
      <p:grpSp>
        <p:nvGrpSpPr>
          <p:cNvPr id="16" name="15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15" name="14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  <a:endParaRPr lang="es-MX" dirty="0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-36512" y="1556792"/>
            <a:ext cx="9073008" cy="3724096"/>
            <a:chOff x="-88775" y="1556792"/>
            <a:chExt cx="9073008" cy="3724096"/>
          </a:xfrm>
        </p:grpSpPr>
        <p:sp>
          <p:nvSpPr>
            <p:cNvPr id="14" name="13 CuadroTexto"/>
            <p:cNvSpPr txBox="1"/>
            <p:nvPr/>
          </p:nvSpPr>
          <p:spPr>
            <a:xfrm>
              <a:off x="-88775" y="1556792"/>
              <a:ext cx="3672408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Black" pitchFamily="34" charset="0"/>
                </a:rPr>
                <a:t>SE LLAMA </a:t>
              </a:r>
              <a:r>
                <a:rPr lang="en-US" sz="3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CAMBIO CLIMÁTICO</a:t>
              </a:r>
              <a:r>
                <a:rPr lang="en-US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  <a:latin typeface="Arial Black" pitchFamily="34" charset="0"/>
                </a:rPr>
                <a:t>A LA VARIACIÓN GLOBAL DEL </a:t>
              </a:r>
              <a:r>
                <a:rPr lang="en-US" sz="3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CLIMA DE LA TIERRA</a:t>
              </a: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.</a:t>
              </a:r>
            </a:p>
            <a:p>
              <a:r>
                <a:rPr lang="en-US" sz="2000" b="1" dirty="0">
                  <a:solidFill>
                    <a:schemeClr val="bg1"/>
                  </a:solidFill>
                  <a:latin typeface="Arial Black" pitchFamily="34" charset="0"/>
                </a:rPr>
                <a:t>ES DEBIDO A LA ACCIÓN DEL HOMBRE Y TAMBIÉN, A CAUSAS NATURALES. </a:t>
              </a:r>
              <a:endParaRPr lang="es-MX" b="1" dirty="0">
                <a:solidFill>
                  <a:schemeClr val="bg1"/>
                </a:solidFill>
                <a:latin typeface="dionisia" pitchFamily="2" charset="0"/>
              </a:endParaRPr>
            </a:p>
          </p:txBody>
        </p:sp>
        <p:grpSp>
          <p:nvGrpSpPr>
            <p:cNvPr id="28" name="Grupo 27"/>
            <p:cNvGrpSpPr/>
            <p:nvPr/>
          </p:nvGrpSpPr>
          <p:grpSpPr>
            <a:xfrm>
              <a:off x="3995936" y="1793136"/>
              <a:ext cx="4988297" cy="3104288"/>
              <a:chOff x="1552285" y="1498577"/>
              <a:chExt cx="4988297" cy="3104288"/>
            </a:xfrm>
          </p:grpSpPr>
          <p:pic>
            <p:nvPicPr>
              <p:cNvPr id="3" name="2 Image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2285" y="1498577"/>
                <a:ext cx="4908038" cy="3104288"/>
              </a:xfrm>
              <a:prstGeom prst="rect">
                <a:avLst/>
              </a:prstGeom>
            </p:spPr>
          </p:pic>
          <p:sp>
            <p:nvSpPr>
              <p:cNvPr id="19" name="CuadroTexto 18"/>
              <p:cNvSpPr txBox="1"/>
              <p:nvPr/>
            </p:nvSpPr>
            <p:spPr>
              <a:xfrm>
                <a:off x="2293716" y="2035058"/>
                <a:ext cx="1924501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TOTAL</a:t>
                </a:r>
              </a:p>
              <a:p>
                <a:r>
                  <a:rPr lang="en-US" sz="1200" dirty="0"/>
                  <a:t>PETRÓLEO</a:t>
                </a:r>
              </a:p>
              <a:p>
                <a:r>
                  <a:rPr lang="en-US" sz="1200" dirty="0"/>
                  <a:t>CARBÓN</a:t>
                </a:r>
              </a:p>
              <a:p>
                <a:r>
                  <a:rPr lang="en-US" sz="1200" dirty="0"/>
                  <a:t>GAS NATURAL</a:t>
                </a:r>
              </a:p>
              <a:p>
                <a:r>
                  <a:rPr lang="en-US" sz="1200" dirty="0"/>
                  <a:t>PRODUCCIÓN DE CEMENTO</a:t>
                </a:r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1905274" y="1646513"/>
                <a:ext cx="311489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/>
                  <a:t>Emisiones</a:t>
                </a:r>
                <a:r>
                  <a:rPr lang="en-US" sz="1600" b="1" dirty="0"/>
                  <a:t> de Gases a la </a:t>
                </a:r>
                <a:r>
                  <a:rPr lang="en-US" sz="1600" b="1" dirty="0" err="1"/>
                  <a:t>Atmósfera</a:t>
                </a:r>
                <a:endParaRPr lang="en-US" sz="1600" dirty="0"/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6232805" y="1498577"/>
                <a:ext cx="290660" cy="3104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 rot="16200000">
                <a:off x="4839219" y="2892164"/>
                <a:ext cx="30949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Millones</a:t>
                </a:r>
                <a:r>
                  <a:rPr lang="en-US" sz="1400" dirty="0"/>
                  <a:t> de </a:t>
                </a:r>
                <a:r>
                  <a:rPr lang="en-US" sz="1400" dirty="0" err="1"/>
                  <a:t>Toneladas</a:t>
                </a:r>
                <a:r>
                  <a:rPr lang="en-US" sz="1400" dirty="0"/>
                  <a:t> </a:t>
                </a:r>
                <a:r>
                  <a:rPr lang="en-US" sz="1400" dirty="0" err="1"/>
                  <a:t>Métricas</a:t>
                </a:r>
                <a:r>
                  <a:rPr lang="en-US" sz="1400" dirty="0"/>
                  <a:t> </a:t>
                </a:r>
                <a:r>
                  <a:rPr lang="en-US" sz="1400" dirty="0" err="1"/>
                  <a:t>por</a:t>
                </a:r>
                <a:r>
                  <a:rPr lang="en-US" sz="1400" dirty="0"/>
                  <a:t> </a:t>
                </a:r>
                <a:r>
                  <a:rPr lang="en-US" sz="1400" dirty="0" err="1"/>
                  <a:t>Año</a:t>
                </a:r>
                <a:endParaRPr lang="en-US" sz="1400" dirty="0"/>
              </a:p>
            </p:txBody>
          </p:sp>
        </p:grpSp>
      </p:grpSp>
      <p:sp>
        <p:nvSpPr>
          <p:cNvPr id="22" name="Rectángulo 21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uadroTexto 28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1078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34983 0.0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3 0.00139 L -0.32743 0.022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72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9443"/>
            <a:ext cx="11017224" cy="5689877"/>
          </a:xfrm>
          <a:prstGeom prst="rect">
            <a:avLst/>
          </a:prstGeom>
        </p:spPr>
      </p:pic>
      <p:grpSp>
        <p:nvGrpSpPr>
          <p:cNvPr id="16" name="15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15" name="14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  <a:endParaRPr lang="es-MX" dirty="0"/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uadroTexto 28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  <p:pic>
        <p:nvPicPr>
          <p:cNvPr id="5" name="Marcador de contenido 5">
            <a:extLst>
              <a:ext uri="{FF2B5EF4-FFF2-40B4-BE49-F238E27FC236}">
                <a16:creationId xmlns:a16="http://schemas.microsoft.com/office/drawing/2014/main" id="{FF345DB1-D412-F92A-C86B-1073B26A67C0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548" y="370254"/>
            <a:ext cx="9721080" cy="589700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F864F19-3BE6-9F21-EEC3-F0424EC1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274" y="5989563"/>
            <a:ext cx="9721080" cy="866259"/>
          </a:xfrm>
        </p:spPr>
        <p:txBody>
          <a:bodyPr>
            <a:normAutofit fontScale="90000"/>
          </a:bodyPr>
          <a:lstStyle/>
          <a:p>
            <a:br>
              <a:rPr lang="es-ES" sz="2200" dirty="0"/>
            </a:br>
            <a:r>
              <a:rPr lang="es-ES" sz="2000" b="1" dirty="0"/>
              <a:t>Nota.- Al 2024 se calcula  que las emisiones totales de Gases de Efecto Invernadero, </a:t>
            </a:r>
            <a:br>
              <a:rPr lang="es-ES" sz="2000" b="1" dirty="0"/>
            </a:br>
            <a:r>
              <a:rPr lang="es-ES" sz="2000" b="1" dirty="0"/>
              <a:t>            rebasan los 40,000 millones de toneladas métricas a la atmósfera por año. 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21216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onector recto 31"/>
          <p:cNvCxnSpPr/>
          <p:nvPr/>
        </p:nvCxnSpPr>
        <p:spPr>
          <a:xfrm>
            <a:off x="-612576" y="3933056"/>
            <a:ext cx="13609512" cy="811"/>
          </a:xfrm>
          <a:prstGeom prst="line">
            <a:avLst/>
          </a:prstGeom>
          <a:ln w="57150">
            <a:solidFill>
              <a:srgbClr val="009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upo 94"/>
          <p:cNvGrpSpPr/>
          <p:nvPr/>
        </p:nvGrpSpPr>
        <p:grpSpPr>
          <a:xfrm>
            <a:off x="5358523" y="2276872"/>
            <a:ext cx="3749981" cy="3816424"/>
            <a:chOff x="755576" y="2276872"/>
            <a:chExt cx="3749981" cy="3816424"/>
          </a:xfrm>
        </p:grpSpPr>
        <p:sp>
          <p:nvSpPr>
            <p:cNvPr id="31" name="30 Elipse"/>
            <p:cNvSpPr/>
            <p:nvPr/>
          </p:nvSpPr>
          <p:spPr>
            <a:xfrm>
              <a:off x="1050157" y="3861048"/>
              <a:ext cx="137467" cy="144016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755576" y="2969076"/>
              <a:ext cx="69442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009999"/>
                  </a:solidFill>
                  <a:latin typeface="Lucida Console" pitchFamily="49" charset="0"/>
                </a:rPr>
                <a:t>1</a:t>
              </a:r>
              <a:endParaRPr lang="es-MX" sz="6600" dirty="0">
                <a:solidFill>
                  <a:srgbClr val="009999"/>
                </a:solidFill>
                <a:latin typeface="Lucida Console" pitchFamily="49" charset="0"/>
              </a:endParaRPr>
            </a:p>
          </p:txBody>
        </p:sp>
        <p:sp>
          <p:nvSpPr>
            <p:cNvPr id="1030" name="1029 CuadroTexto"/>
            <p:cNvSpPr txBox="1"/>
            <p:nvPr/>
          </p:nvSpPr>
          <p:spPr>
            <a:xfrm>
              <a:off x="1580144" y="5446965"/>
              <a:ext cx="28106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UMENTO 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EMPERATURA</a:t>
              </a:r>
            </a:p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EL 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LANETA</a:t>
              </a:r>
              <a:endParaRPr lang="es-MX" sz="12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1026 Elipse"/>
            <p:cNvSpPr/>
            <p:nvPr/>
          </p:nvSpPr>
          <p:spPr>
            <a:xfrm>
              <a:off x="1547665" y="2276872"/>
              <a:ext cx="2957892" cy="311905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485" y="2781092"/>
              <a:ext cx="2748252" cy="2179706"/>
            </a:xfrm>
            <a:prstGeom prst="ellipse">
              <a:avLst/>
            </a:prstGeom>
          </p:spPr>
        </p:pic>
      </p:grpSp>
      <p:grpSp>
        <p:nvGrpSpPr>
          <p:cNvPr id="64" name="Grupo 63"/>
          <p:cNvGrpSpPr/>
          <p:nvPr/>
        </p:nvGrpSpPr>
        <p:grpSpPr>
          <a:xfrm>
            <a:off x="5965811" y="2276872"/>
            <a:ext cx="3646749" cy="3744416"/>
            <a:chOff x="5389747" y="2276872"/>
            <a:chExt cx="3646749" cy="3744416"/>
          </a:xfrm>
        </p:grpSpPr>
        <p:sp>
          <p:nvSpPr>
            <p:cNvPr id="42" name="41 CuadroTexto"/>
            <p:cNvSpPr txBox="1"/>
            <p:nvPr/>
          </p:nvSpPr>
          <p:spPr>
            <a:xfrm>
              <a:off x="7048505" y="5467290"/>
              <a:ext cx="10951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EQUIAS</a:t>
              </a:r>
              <a:r>
                <a:rPr lang="en-US" spc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s-MX" sz="1200" spc="100" dirty="0">
                <a:latin typeface="dionisia" pitchFamily="2" charset="0"/>
              </a:endParaRPr>
            </a:p>
          </p:txBody>
        </p:sp>
        <p:sp>
          <p:nvSpPr>
            <p:cNvPr id="55" name="54 Elipse"/>
            <p:cNvSpPr/>
            <p:nvPr/>
          </p:nvSpPr>
          <p:spPr>
            <a:xfrm>
              <a:off x="5658669" y="3861048"/>
              <a:ext cx="137467" cy="144016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5389747" y="2969076"/>
              <a:ext cx="69442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009999"/>
                  </a:solidFill>
                  <a:latin typeface="Lucida Console" pitchFamily="49" charset="0"/>
                </a:rPr>
                <a:t>2</a:t>
              </a:r>
              <a:endParaRPr lang="es-MX" sz="6600" dirty="0">
                <a:solidFill>
                  <a:srgbClr val="009999"/>
                </a:solidFill>
                <a:latin typeface="Lucida Console" pitchFamily="49" charset="0"/>
              </a:endParaRPr>
            </a:p>
          </p:txBody>
        </p:sp>
        <p:pic>
          <p:nvPicPr>
            <p:cNvPr id="61" name="Imagen 6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9" r="20263"/>
            <a:stretch/>
          </p:blipFill>
          <p:spPr>
            <a:xfrm>
              <a:off x="6084168" y="2348880"/>
              <a:ext cx="2952328" cy="3076725"/>
            </a:xfrm>
            <a:prstGeom prst="ellipse">
              <a:avLst/>
            </a:prstGeom>
          </p:spPr>
        </p:pic>
        <p:sp>
          <p:nvSpPr>
            <p:cNvPr id="74" name="1026 Elipse"/>
            <p:cNvSpPr/>
            <p:nvPr/>
          </p:nvSpPr>
          <p:spPr>
            <a:xfrm>
              <a:off x="6078604" y="2276872"/>
              <a:ext cx="2957892" cy="31190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68" name="Grupo 67"/>
          <p:cNvGrpSpPr/>
          <p:nvPr/>
        </p:nvGrpSpPr>
        <p:grpSpPr>
          <a:xfrm>
            <a:off x="6660232" y="2276872"/>
            <a:ext cx="3646749" cy="3600400"/>
            <a:chOff x="10142275" y="2276872"/>
            <a:chExt cx="3646749" cy="3600400"/>
          </a:xfrm>
        </p:grpSpPr>
        <p:sp>
          <p:nvSpPr>
            <p:cNvPr id="44" name="43 CuadroTexto"/>
            <p:cNvSpPr txBox="1"/>
            <p:nvPr/>
          </p:nvSpPr>
          <p:spPr>
            <a:xfrm>
              <a:off x="11673568" y="5507940"/>
              <a:ext cx="1617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NUNDACIONES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1" name="54 Elipse"/>
            <p:cNvSpPr/>
            <p:nvPr/>
          </p:nvSpPr>
          <p:spPr>
            <a:xfrm>
              <a:off x="10411197" y="3861048"/>
              <a:ext cx="137467" cy="144016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2" name="26 CuadroTexto"/>
            <p:cNvSpPr txBox="1"/>
            <p:nvPr/>
          </p:nvSpPr>
          <p:spPr>
            <a:xfrm>
              <a:off x="10142275" y="2969076"/>
              <a:ext cx="69442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009999"/>
                  </a:solidFill>
                  <a:latin typeface="Lucida Console" pitchFamily="49" charset="0"/>
                </a:rPr>
                <a:t>3</a:t>
              </a:r>
              <a:endParaRPr lang="es-MX" sz="6600" dirty="0">
                <a:solidFill>
                  <a:srgbClr val="009999"/>
                </a:solidFill>
                <a:latin typeface="Lucida Console" pitchFamily="49" charset="0"/>
              </a:endParaRPr>
            </a:p>
          </p:txBody>
        </p:sp>
        <p:pic>
          <p:nvPicPr>
            <p:cNvPr id="66" name="Imagen 6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8" r="22592"/>
            <a:stretch/>
          </p:blipFill>
          <p:spPr>
            <a:xfrm>
              <a:off x="10836696" y="2279442"/>
              <a:ext cx="2952328" cy="3143250"/>
            </a:xfrm>
            <a:prstGeom prst="ellipse">
              <a:avLst/>
            </a:prstGeom>
          </p:spPr>
        </p:pic>
        <p:sp>
          <p:nvSpPr>
            <p:cNvPr id="84" name="1026 Elipse"/>
            <p:cNvSpPr/>
            <p:nvPr/>
          </p:nvSpPr>
          <p:spPr>
            <a:xfrm>
              <a:off x="10831132" y="2276872"/>
              <a:ext cx="2957892" cy="31190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7969033" y="2295105"/>
            <a:ext cx="3659751" cy="3796450"/>
            <a:chOff x="-4056303" y="2778635"/>
            <a:chExt cx="3659751" cy="3796450"/>
          </a:xfrm>
        </p:grpSpPr>
        <p:sp>
          <p:nvSpPr>
            <p:cNvPr id="51" name="50 CuadroTexto"/>
            <p:cNvSpPr txBox="1"/>
            <p:nvPr/>
          </p:nvSpPr>
          <p:spPr>
            <a:xfrm>
              <a:off x="-2592192" y="5928754"/>
              <a:ext cx="1515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ESHIELOS</a:t>
              </a:r>
            </a:p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ROGRESIVOS</a:t>
              </a:r>
              <a:endParaRPr lang="es-MX" sz="12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Imagen 7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7" r="5071"/>
            <a:stretch/>
          </p:blipFill>
          <p:spPr>
            <a:xfrm>
              <a:off x="-3348880" y="2779708"/>
              <a:ext cx="2952328" cy="3131152"/>
            </a:xfrm>
            <a:prstGeom prst="ellipse">
              <a:avLst/>
            </a:prstGeom>
          </p:spPr>
        </p:pic>
        <p:grpSp>
          <p:nvGrpSpPr>
            <p:cNvPr id="89" name="Grupo 88"/>
            <p:cNvGrpSpPr/>
            <p:nvPr/>
          </p:nvGrpSpPr>
          <p:grpSpPr>
            <a:xfrm>
              <a:off x="-4056303" y="2778635"/>
              <a:ext cx="3646749" cy="3119057"/>
              <a:chOff x="10142275" y="2276872"/>
              <a:chExt cx="3646749" cy="3119057"/>
            </a:xfrm>
          </p:grpSpPr>
          <p:sp>
            <p:nvSpPr>
              <p:cNvPr id="91" name="54 Elipse"/>
              <p:cNvSpPr/>
              <p:nvPr/>
            </p:nvSpPr>
            <p:spPr>
              <a:xfrm>
                <a:off x="10411197" y="3861048"/>
                <a:ext cx="137467" cy="144016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2" name="26 CuadroTexto"/>
              <p:cNvSpPr txBox="1"/>
              <p:nvPr/>
            </p:nvSpPr>
            <p:spPr>
              <a:xfrm>
                <a:off x="10142275" y="2969076"/>
                <a:ext cx="694421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600" dirty="0">
                    <a:solidFill>
                      <a:srgbClr val="009999"/>
                    </a:solidFill>
                    <a:latin typeface="Lucida Console" pitchFamily="49" charset="0"/>
                  </a:rPr>
                  <a:t>4</a:t>
                </a:r>
                <a:endParaRPr lang="es-MX" sz="6600" dirty="0">
                  <a:solidFill>
                    <a:srgbClr val="009999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94" name="1026 Elipse"/>
              <p:cNvSpPr/>
              <p:nvPr/>
            </p:nvSpPr>
            <p:spPr>
              <a:xfrm>
                <a:off x="10831132" y="2276872"/>
                <a:ext cx="2957892" cy="311905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</p:grpSp>
      <p:grpSp>
        <p:nvGrpSpPr>
          <p:cNvPr id="86" name="Grupo 85"/>
          <p:cNvGrpSpPr/>
          <p:nvPr/>
        </p:nvGrpSpPr>
        <p:grpSpPr>
          <a:xfrm>
            <a:off x="9396536" y="2276225"/>
            <a:ext cx="3665315" cy="3870846"/>
            <a:chOff x="-3941962" y="2377510"/>
            <a:chExt cx="3665315" cy="3870846"/>
          </a:xfrm>
        </p:grpSpPr>
        <p:pic>
          <p:nvPicPr>
            <p:cNvPr id="85" name="Imagen 8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8" r="12135"/>
            <a:stretch/>
          </p:blipFill>
          <p:spPr>
            <a:xfrm>
              <a:off x="-3236685" y="2377510"/>
              <a:ext cx="2960038" cy="3128460"/>
            </a:xfrm>
            <a:prstGeom prst="ellipse">
              <a:avLst/>
            </a:prstGeom>
          </p:spPr>
        </p:pic>
        <p:sp>
          <p:nvSpPr>
            <p:cNvPr id="58" name="57 CuadroTexto"/>
            <p:cNvSpPr txBox="1"/>
            <p:nvPr/>
          </p:nvSpPr>
          <p:spPr>
            <a:xfrm>
              <a:off x="-2311326" y="5602025"/>
              <a:ext cx="10743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LAS 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ALOR</a:t>
              </a:r>
              <a:endParaRPr lang="es-MX" sz="12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0" name="Grupo 99"/>
            <p:cNvGrpSpPr/>
            <p:nvPr/>
          </p:nvGrpSpPr>
          <p:grpSpPr>
            <a:xfrm>
              <a:off x="-3941962" y="2378157"/>
              <a:ext cx="3646749" cy="3119057"/>
              <a:chOff x="10142275" y="2276872"/>
              <a:chExt cx="3646749" cy="3119057"/>
            </a:xfrm>
          </p:grpSpPr>
          <p:sp>
            <p:nvSpPr>
              <p:cNvPr id="101" name="54 Elipse"/>
              <p:cNvSpPr/>
              <p:nvPr/>
            </p:nvSpPr>
            <p:spPr>
              <a:xfrm>
                <a:off x="10411197" y="3861048"/>
                <a:ext cx="137467" cy="144016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2" name="26 CuadroTexto"/>
              <p:cNvSpPr txBox="1"/>
              <p:nvPr/>
            </p:nvSpPr>
            <p:spPr>
              <a:xfrm>
                <a:off x="10142275" y="2969076"/>
                <a:ext cx="694421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600" dirty="0">
                    <a:solidFill>
                      <a:srgbClr val="009999"/>
                    </a:solidFill>
                    <a:latin typeface="Lucida Console" pitchFamily="49" charset="0"/>
                  </a:rPr>
                  <a:t>5</a:t>
                </a:r>
                <a:endParaRPr lang="es-MX" sz="6600" dirty="0">
                  <a:solidFill>
                    <a:srgbClr val="009999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03" name="1026 Elipse"/>
              <p:cNvSpPr/>
              <p:nvPr/>
            </p:nvSpPr>
            <p:spPr>
              <a:xfrm>
                <a:off x="10831132" y="2276872"/>
                <a:ext cx="2957892" cy="311905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</p:grpSp>
      <p:grpSp>
        <p:nvGrpSpPr>
          <p:cNvPr id="88" name="Grupo 87"/>
          <p:cNvGrpSpPr/>
          <p:nvPr/>
        </p:nvGrpSpPr>
        <p:grpSpPr>
          <a:xfrm>
            <a:off x="10432560" y="2276872"/>
            <a:ext cx="4630242" cy="3794358"/>
            <a:chOff x="-4220362" y="2348880"/>
            <a:chExt cx="4630242" cy="3794358"/>
          </a:xfrm>
        </p:grpSpPr>
        <p:sp>
          <p:nvSpPr>
            <p:cNvPr id="43" name="42 CuadroTexto"/>
            <p:cNvSpPr txBox="1"/>
            <p:nvPr/>
          </p:nvSpPr>
          <p:spPr>
            <a:xfrm>
              <a:off x="-4220362" y="5589240"/>
              <a:ext cx="46302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pc="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LUVIAS</a:t>
              </a:r>
              <a:r>
                <a:rPr lang="en-US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ORRENCIALES</a:t>
              </a:r>
            </a:p>
            <a:p>
              <a:pPr algn="ctr"/>
              <a:r>
                <a:rPr lang="en-US" sz="1200" b="1" spc="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(CICLONES TROPICALES, HURACANES,TORNADOS)</a:t>
              </a:r>
              <a:endParaRPr lang="es-MX" sz="12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4" r="15115"/>
            <a:stretch/>
          </p:blipFill>
          <p:spPr>
            <a:xfrm>
              <a:off x="-3443184" y="2348880"/>
              <a:ext cx="2939326" cy="3118410"/>
            </a:xfrm>
            <a:prstGeom prst="ellipse">
              <a:avLst/>
            </a:prstGeom>
          </p:spPr>
        </p:pic>
        <p:grpSp>
          <p:nvGrpSpPr>
            <p:cNvPr id="109" name="Grupo 108"/>
            <p:cNvGrpSpPr/>
            <p:nvPr/>
          </p:nvGrpSpPr>
          <p:grpSpPr>
            <a:xfrm>
              <a:off x="-4150608" y="2353072"/>
              <a:ext cx="3646749" cy="3119057"/>
              <a:chOff x="10142275" y="2276872"/>
              <a:chExt cx="3646749" cy="3119057"/>
            </a:xfrm>
          </p:grpSpPr>
          <p:sp>
            <p:nvSpPr>
              <p:cNvPr id="110" name="54 Elipse"/>
              <p:cNvSpPr/>
              <p:nvPr/>
            </p:nvSpPr>
            <p:spPr>
              <a:xfrm>
                <a:off x="10411197" y="3861048"/>
                <a:ext cx="137467" cy="144016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1" name="26 CuadroTexto"/>
              <p:cNvSpPr txBox="1"/>
              <p:nvPr/>
            </p:nvSpPr>
            <p:spPr>
              <a:xfrm>
                <a:off x="10142275" y="2969076"/>
                <a:ext cx="694421" cy="1107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600" dirty="0">
                    <a:solidFill>
                      <a:srgbClr val="009999"/>
                    </a:solidFill>
                    <a:latin typeface="Lucida Console" pitchFamily="49" charset="0"/>
                  </a:rPr>
                  <a:t>6</a:t>
                </a:r>
                <a:endParaRPr lang="es-MX" sz="6600" dirty="0">
                  <a:solidFill>
                    <a:srgbClr val="009999"/>
                  </a:solidFill>
                  <a:latin typeface="Lucida Console" pitchFamily="49" charset="0"/>
                </a:endParaRPr>
              </a:p>
            </p:txBody>
          </p:sp>
          <p:sp>
            <p:nvSpPr>
              <p:cNvPr id="112" name="1026 Elipse"/>
              <p:cNvSpPr/>
              <p:nvPr/>
            </p:nvSpPr>
            <p:spPr>
              <a:xfrm>
                <a:off x="10831132" y="2276872"/>
                <a:ext cx="2957892" cy="3119057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</p:grpSp>
      <p:sp>
        <p:nvSpPr>
          <p:cNvPr id="17" name="16 Rectángulo"/>
          <p:cNvSpPr/>
          <p:nvPr/>
        </p:nvSpPr>
        <p:spPr>
          <a:xfrm>
            <a:off x="5338429" y="2058111"/>
            <a:ext cx="4146026" cy="4251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71 Triángulo isósceles"/>
          <p:cNvSpPr/>
          <p:nvPr/>
        </p:nvSpPr>
        <p:spPr>
          <a:xfrm rot="16200000">
            <a:off x="8927226" y="3588997"/>
            <a:ext cx="1315433" cy="520829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72 Triángulo isósceles"/>
          <p:cNvSpPr/>
          <p:nvPr/>
        </p:nvSpPr>
        <p:spPr>
          <a:xfrm rot="16200000">
            <a:off x="8935586" y="3590989"/>
            <a:ext cx="1315433" cy="520829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71 Triángulo isósceles"/>
          <p:cNvSpPr/>
          <p:nvPr/>
        </p:nvSpPr>
        <p:spPr>
          <a:xfrm rot="16200000">
            <a:off x="8927226" y="3588997"/>
            <a:ext cx="1315433" cy="520829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72 Triángulo isósceles"/>
          <p:cNvSpPr/>
          <p:nvPr/>
        </p:nvSpPr>
        <p:spPr>
          <a:xfrm rot="16200000">
            <a:off x="8927226" y="3590989"/>
            <a:ext cx="1315433" cy="520829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71 Triángulo isósceles"/>
          <p:cNvSpPr/>
          <p:nvPr/>
        </p:nvSpPr>
        <p:spPr>
          <a:xfrm rot="16200000">
            <a:off x="8921662" y="3609028"/>
            <a:ext cx="1315433" cy="520829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72 Triángulo isósceles"/>
          <p:cNvSpPr/>
          <p:nvPr/>
        </p:nvSpPr>
        <p:spPr>
          <a:xfrm rot="16200000">
            <a:off x="8910453" y="3611020"/>
            <a:ext cx="1315433" cy="520829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6234733" y="1157774"/>
            <a:ext cx="3377827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-3263" y="836712"/>
            <a:ext cx="6238712" cy="1315434"/>
          </a:xfrm>
          <a:prstGeom prst="rect">
            <a:avLst/>
          </a:prstGeom>
        </p:spPr>
      </p:pic>
      <p:sp>
        <p:nvSpPr>
          <p:cNvPr id="13" name="12 Triángulo isósceles"/>
          <p:cNvSpPr/>
          <p:nvPr/>
        </p:nvSpPr>
        <p:spPr>
          <a:xfrm rot="5400000">
            <a:off x="5974897" y="1234015"/>
            <a:ext cx="1315433" cy="520829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-75791" y="908720"/>
            <a:ext cx="655272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  <a:spcAft>
                <a:spcPts val="1200"/>
              </a:spcAft>
            </a:pPr>
            <a:r>
              <a:rPr lang="en-US" sz="14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150" dirty="0">
                <a:latin typeface="Arial Rounded MT Bold" panose="020F0704030504030204" pitchFamily="34" charset="0"/>
                <a:cs typeface="Arial" panose="020B0604020202020204" pitchFamily="34" charset="0"/>
              </a:rPr>
              <a:t>EL  </a:t>
            </a:r>
            <a:r>
              <a:rPr lang="en-US" sz="1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CO </a:t>
            </a:r>
            <a:r>
              <a:rPr lang="en-US" sz="1400" spc="-15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2</a:t>
            </a:r>
            <a:r>
              <a:rPr lang="en-US" sz="1400" spc="-150" baseline="-25000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1400" spc="-150" dirty="0">
                <a:latin typeface="Arial Rounded MT Bold" panose="020F0704030504030204" pitchFamily="34" charset="0"/>
                <a:cs typeface="Arial" panose="020B0604020202020204" pitchFamily="34" charset="0"/>
              </a:rPr>
              <a:t> Y  DEMÁS  GASES  ESTÁN  DESTRUYENDO  LA  CAPA  DE</a:t>
            </a:r>
          </a:p>
          <a:p>
            <a:pPr algn="ctr">
              <a:lnSpc>
                <a:spcPts val="1900"/>
              </a:lnSpc>
              <a:spcAft>
                <a:spcPts val="1200"/>
              </a:spcAft>
            </a:pPr>
            <a:r>
              <a:rPr lang="en-US" sz="1400" spc="-150" dirty="0">
                <a:latin typeface="Arial Rounded MT Bold" panose="020F0704030504030204" pitchFamily="34" charset="0"/>
                <a:cs typeface="Arial" panose="020B0604020202020204" pitchFamily="34" charset="0"/>
              </a:rPr>
              <a:t>OZONO Y SI  ESTO NO  SE  REVIERTE  </a:t>
            </a:r>
            <a:r>
              <a:rPr lang="en-US" sz="1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LAS  CONSECUENCIAS </a:t>
            </a:r>
          </a:p>
          <a:p>
            <a:pPr algn="ctr">
              <a:lnSpc>
                <a:spcPts val="1900"/>
              </a:lnSpc>
              <a:spcAft>
                <a:spcPts val="1200"/>
              </a:spcAft>
            </a:pPr>
            <a:r>
              <a:rPr lang="en-US" sz="1400" spc="-150" dirty="0">
                <a:latin typeface="Arial Rounded MT Bold" panose="020F0704030504030204" pitchFamily="34" charset="0"/>
                <a:cs typeface="Arial" panose="020B0604020202020204" pitchFamily="34" charset="0"/>
              </a:rPr>
              <a:t>SERÁN  DESASTROSAS  PARA  LA VIDA  EN  LA TIERRA, ESTAS SON :</a:t>
            </a:r>
            <a:endParaRPr lang="es-MX" sz="1400" spc="-15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7" name="6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  <a:endParaRPr lang="es-MX" dirty="0"/>
            </a:p>
          </p:txBody>
        </p:sp>
      </p:grpSp>
      <p:sp>
        <p:nvSpPr>
          <p:cNvPr id="12" name="11 Triángulo isósceles"/>
          <p:cNvSpPr/>
          <p:nvPr/>
        </p:nvSpPr>
        <p:spPr>
          <a:xfrm rot="5400000">
            <a:off x="6550961" y="1234014"/>
            <a:ext cx="1315433" cy="520829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ángulo 61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9" name="Rectángulo 68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0" name="CuadroTexto 69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041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25 -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48784 0.000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9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54861 -0.003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-16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24739 -0.000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6309 -0.000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5" y="-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25 -2.59259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-0.77622 -0.0013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19" y="-6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2474 -0.0004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93264 -0.0013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32" y="-6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25 -3.7037E-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1.0526 -0.0002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39" y="-2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24739 -0.0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3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1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-139148" y="5316781"/>
            <a:ext cx="8666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itchFamily="34" charset="0"/>
                <a:cs typeface="Arial" pitchFamily="34" charset="0"/>
              </a:rPr>
              <a:t>Ciudad Juárez, está ubicada en el tercio superior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del desierto,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entre los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mismos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paralelos (2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°y 32°) donde se encuentran los desiertos cálidos más grandes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 del Mundo: El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Sáhara,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de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Arabia, 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el </a:t>
            </a:r>
            <a:r>
              <a:rPr lang="es-ES" sz="1600" b="1" dirty="0">
                <a:latin typeface="Arial" pitchFamily="34" charset="0"/>
                <a:cs typeface="Arial" pitchFamily="34" charset="0"/>
              </a:rPr>
              <a:t>Iraní, y el </a:t>
            </a:r>
            <a:r>
              <a:rPr lang="es-ES" sz="1600" b="1" dirty="0" err="1">
                <a:latin typeface="Arial" pitchFamily="34" charset="0"/>
                <a:cs typeface="Arial" pitchFamily="34" charset="0"/>
              </a:rPr>
              <a:t>Thar</a:t>
            </a:r>
            <a:r>
              <a:rPr lang="es-MX" sz="1600" b="1" dirty="0">
                <a:latin typeface="Arial" pitchFamily="34" charset="0"/>
                <a:cs typeface="Arial" pitchFamily="34" charset="0"/>
              </a:rPr>
              <a:t>. 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s-ES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8820472" y="857251"/>
            <a:ext cx="323528" cy="6995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2" name="21 Rectángulo"/>
          <p:cNvSpPr/>
          <p:nvPr/>
        </p:nvSpPr>
        <p:spPr>
          <a:xfrm>
            <a:off x="0" y="7079"/>
            <a:ext cx="7092280" cy="4115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/>
              <a:t>¿En dónde estamos ubicados ?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7092280" y="-3413"/>
            <a:ext cx="2051720" cy="4115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0" y="17578"/>
            <a:ext cx="8820472" cy="41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ES" sz="2400" b="1" spc="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CULTURA DEL AGUA </a:t>
            </a:r>
            <a:endParaRPr lang="es-ES" sz="24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8820472" y="405925"/>
            <a:ext cx="323528" cy="84355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6" name="25 Rectángulo"/>
          <p:cNvSpPr/>
          <p:nvPr/>
        </p:nvSpPr>
        <p:spPr>
          <a:xfrm>
            <a:off x="8820472" y="1020032"/>
            <a:ext cx="323528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7" name="26 CuadroTexto"/>
          <p:cNvSpPr txBox="1"/>
          <p:nvPr/>
        </p:nvSpPr>
        <p:spPr>
          <a:xfrm rot="5400000">
            <a:off x="8105042" y="1050695"/>
            <a:ext cx="172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JMAS   JUÁREZ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7" y="846755"/>
            <a:ext cx="8428182" cy="43968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9392" y="2898453"/>
            <a:ext cx="86409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Desierto Chihuahuense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1611473" y="2799849"/>
            <a:ext cx="193949" cy="2440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cxnSpLocks/>
          </p:cNvCxnSpPr>
          <p:nvPr/>
        </p:nvCxnSpPr>
        <p:spPr>
          <a:xfrm flipV="1">
            <a:off x="4109863" y="3021122"/>
            <a:ext cx="428934" cy="36943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3406572" y="3254107"/>
            <a:ext cx="71385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800" b="1" dirty="0"/>
              <a:t>Desierto del Sahara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5283014" y="3448255"/>
            <a:ext cx="1046729" cy="215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800" b="1" dirty="0"/>
              <a:t>Desierto  de Arabia</a:t>
            </a:r>
          </a:p>
        </p:txBody>
      </p:sp>
      <p:cxnSp>
        <p:nvCxnSpPr>
          <p:cNvPr id="31" name="Conector recto de flecha 30"/>
          <p:cNvCxnSpPr/>
          <p:nvPr/>
        </p:nvCxnSpPr>
        <p:spPr>
          <a:xfrm flipH="1" flipV="1">
            <a:off x="5318819" y="2958516"/>
            <a:ext cx="426266" cy="46170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4601586" y="1687793"/>
            <a:ext cx="1009248" cy="103203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cxnSpLocks/>
            <a:stCxn id="44" idx="0"/>
          </p:cNvCxnSpPr>
          <p:nvPr/>
        </p:nvCxnSpPr>
        <p:spPr>
          <a:xfrm flipH="1" flipV="1">
            <a:off x="5815445" y="2811619"/>
            <a:ext cx="258029" cy="12773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3827877" y="1588791"/>
            <a:ext cx="792087" cy="215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800" b="1" dirty="0"/>
              <a:t>Desierto Iraní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5693957" y="2939356"/>
            <a:ext cx="759033" cy="215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800" b="1" dirty="0"/>
              <a:t>Desierto </a:t>
            </a:r>
            <a:r>
              <a:rPr lang="es-MX" sz="800" b="1" dirty="0" err="1"/>
              <a:t>Thar</a:t>
            </a:r>
            <a:endParaRPr lang="es-MX" sz="8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351915"/>
            <a:ext cx="1002355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/>
              <a:t>                                              </a:t>
            </a:r>
            <a:r>
              <a:rPr lang="es-MX" sz="2000" b="1" dirty="0"/>
              <a:t>En el Desierto Chihuahuense o de Chihuahua</a:t>
            </a:r>
          </a:p>
          <a:p>
            <a:pPr algn="just"/>
            <a:r>
              <a:rPr lang="es-MX" sz="1500" b="1" dirty="0"/>
              <a:t>                                                       (El más grande de Norteamérica y octavo del Planeta… 450,000 - 630,000 km</a:t>
            </a:r>
            <a:r>
              <a:rPr lang="es-MX" sz="1500" b="1" baseline="48000" dirty="0"/>
              <a:t>2</a:t>
            </a:r>
            <a:r>
              <a:rPr lang="es-MX" sz="1500" b="1" baseline="40000" dirty="0"/>
              <a:t> </a:t>
            </a:r>
            <a:r>
              <a:rPr lang="es-MX" sz="1500" b="1" dirty="0"/>
              <a:t>). </a:t>
            </a:r>
          </a:p>
          <a:p>
            <a:endParaRPr lang="es-MX" sz="1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9383838" y="1402049"/>
            <a:ext cx="2160240" cy="3960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63E7ED71-FD6D-4C1C-95B3-1DC26DBC7AD4}"/>
              </a:ext>
            </a:extLst>
          </p:cNvPr>
          <p:cNvGrpSpPr/>
          <p:nvPr/>
        </p:nvGrpSpPr>
        <p:grpSpPr>
          <a:xfrm>
            <a:off x="251520" y="1052736"/>
            <a:ext cx="8208912" cy="4749801"/>
            <a:chOff x="251520" y="1052736"/>
            <a:chExt cx="8208912" cy="4749801"/>
          </a:xfrm>
        </p:grpSpPr>
        <p:grpSp>
          <p:nvGrpSpPr>
            <p:cNvPr id="58" name="Grupo 57"/>
            <p:cNvGrpSpPr/>
            <p:nvPr/>
          </p:nvGrpSpPr>
          <p:grpSpPr>
            <a:xfrm>
              <a:off x="251520" y="1052736"/>
              <a:ext cx="8208912" cy="4749801"/>
              <a:chOff x="251520" y="1052736"/>
              <a:chExt cx="8208912" cy="4749801"/>
            </a:xfrm>
          </p:grpSpPr>
          <p:pic>
            <p:nvPicPr>
              <p:cNvPr id="23" name="Imagen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8" r="5197"/>
              <a:stretch/>
            </p:blipFill>
            <p:spPr>
              <a:xfrm>
                <a:off x="251521" y="4571675"/>
                <a:ext cx="1224136" cy="1230862"/>
              </a:xfrm>
              <a:prstGeom prst="ellipse">
                <a:avLst/>
              </a:prstGeom>
            </p:spPr>
          </p:pic>
          <p:pic>
            <p:nvPicPr>
              <p:cNvPr id="19" name="Imagen 1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1" r="24480"/>
              <a:stretch/>
            </p:blipFill>
            <p:spPr>
              <a:xfrm>
                <a:off x="251520" y="1052736"/>
                <a:ext cx="1224136" cy="1233589"/>
              </a:xfrm>
              <a:prstGeom prst="ellipse">
                <a:avLst/>
              </a:prstGeom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540" y="2968678"/>
                <a:ext cx="864096" cy="997638"/>
              </a:xfrm>
              <a:prstGeom prst="rect">
                <a:avLst/>
              </a:prstGeom>
            </p:spPr>
          </p:pic>
          <p:grpSp>
            <p:nvGrpSpPr>
              <p:cNvPr id="28" name="27 Grupo"/>
              <p:cNvGrpSpPr/>
              <p:nvPr/>
            </p:nvGrpSpPr>
            <p:grpSpPr>
              <a:xfrm>
                <a:off x="251520" y="1072445"/>
                <a:ext cx="8208912" cy="4730092"/>
                <a:chOff x="251520" y="1072445"/>
                <a:chExt cx="8208912" cy="4730092"/>
              </a:xfrm>
            </p:grpSpPr>
            <p:pic>
              <p:nvPicPr>
                <p:cNvPr id="10" name="9 Imagen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461"/>
                <a:stretch/>
              </p:blipFill>
              <p:spPr>
                <a:xfrm>
                  <a:off x="4716016" y="2199878"/>
                  <a:ext cx="3744416" cy="2525266"/>
                </a:xfrm>
                <a:prstGeom prst="rect">
                  <a:avLst/>
                </a:prstGeom>
              </p:spPr>
            </p:pic>
            <p:sp>
              <p:nvSpPr>
                <p:cNvPr id="14" name="13 Elipse"/>
                <p:cNvSpPr/>
                <p:nvPr/>
              </p:nvSpPr>
              <p:spPr>
                <a:xfrm>
                  <a:off x="251520" y="2816061"/>
                  <a:ext cx="1224136" cy="122587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" name="14 Elipse"/>
                <p:cNvSpPr/>
                <p:nvPr/>
              </p:nvSpPr>
              <p:spPr>
                <a:xfrm>
                  <a:off x="251520" y="4576660"/>
                  <a:ext cx="1224136" cy="122587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  <p:cxnSp>
              <p:nvCxnSpPr>
                <p:cNvPr id="16" name="15 Conector recto"/>
                <p:cNvCxnSpPr/>
                <p:nvPr/>
              </p:nvCxnSpPr>
              <p:spPr>
                <a:xfrm>
                  <a:off x="438250" y="2564904"/>
                  <a:ext cx="3845867" cy="0"/>
                </a:xfrm>
                <a:prstGeom prst="line">
                  <a:avLst/>
                </a:prstGeom>
                <a:ln w="28575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17 Conector recto"/>
                <p:cNvCxnSpPr/>
                <p:nvPr/>
              </p:nvCxnSpPr>
              <p:spPr>
                <a:xfrm>
                  <a:off x="460748" y="4293096"/>
                  <a:ext cx="3823369" cy="0"/>
                </a:xfrm>
                <a:prstGeom prst="line">
                  <a:avLst/>
                </a:prstGeom>
                <a:ln w="28575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19 CuadroTexto"/>
                <p:cNvSpPr txBox="1"/>
                <p:nvPr/>
              </p:nvSpPr>
              <p:spPr>
                <a:xfrm>
                  <a:off x="1499231" y="1196752"/>
                  <a:ext cx="278473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Y </a:t>
                  </a:r>
                  <a:r>
                    <a:rPr lang="en-US" sz="2400" dirty="0" err="1"/>
                    <a:t>todo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esto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afecta</a:t>
                  </a:r>
                  <a:r>
                    <a:rPr lang="en-US" sz="2400" dirty="0"/>
                    <a:t> </a:t>
                  </a:r>
                </a:p>
                <a:p>
                  <a:r>
                    <a:rPr lang="en-US" sz="2400" dirty="0" err="1"/>
                    <a:t>demasiado</a:t>
                  </a:r>
                  <a:r>
                    <a:rPr lang="en-US" sz="2400" dirty="0"/>
                    <a:t> la </a:t>
                  </a:r>
                  <a:r>
                    <a:rPr lang="en-US" sz="36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Vida</a:t>
                  </a:r>
                  <a:endParaRPr lang="es-MX" sz="3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1" name="20 CuadroTexto"/>
                <p:cNvSpPr txBox="1"/>
                <p:nvPr/>
              </p:nvSpPr>
              <p:spPr>
                <a:xfrm>
                  <a:off x="1403648" y="2924944"/>
                  <a:ext cx="2934650" cy="9387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Por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eso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ayuda</a:t>
                  </a:r>
                  <a:r>
                    <a:rPr lang="en-US" sz="2400" dirty="0"/>
                    <a:t> al </a:t>
                  </a:r>
                </a:p>
                <a:p>
                  <a:r>
                    <a:rPr lang="en-US" sz="3100" b="1" i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Medio</a:t>
                  </a:r>
                  <a:r>
                    <a:rPr lang="en-US" sz="31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sz="3100" b="1" i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Ambiente</a:t>
                  </a:r>
                  <a:endParaRPr lang="en-US" sz="31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" name="21 CuadroTexto"/>
                <p:cNvSpPr txBox="1"/>
                <p:nvPr/>
              </p:nvSpPr>
              <p:spPr>
                <a:xfrm>
                  <a:off x="1403648" y="5010555"/>
                  <a:ext cx="2852896" cy="506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ts val="2900"/>
                    </a:lnSpc>
                  </a:pPr>
                  <a:r>
                    <a:rPr lang="en-US" sz="3200" dirty="0"/>
                    <a:t>Planta</a:t>
                  </a:r>
                  <a:r>
                    <a:rPr lang="en-US" sz="2400" dirty="0"/>
                    <a:t> un </a:t>
                  </a:r>
                  <a:r>
                    <a:rPr lang="en-US" sz="4000" b="1" i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Árbol</a:t>
                  </a:r>
                  <a:endParaRPr lang="en-US" sz="40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" name="12 Elipse"/>
                <p:cNvSpPr/>
                <p:nvPr/>
              </p:nvSpPr>
              <p:spPr>
                <a:xfrm>
                  <a:off x="251520" y="1072445"/>
                  <a:ext cx="1224136" cy="1225877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pic>
              <p:nvPicPr>
                <p:cNvPr id="26" name="25 Image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8024" y="2276872"/>
                  <a:ext cx="3619500" cy="2381250"/>
                </a:xfrm>
                <a:prstGeom prst="rect">
                  <a:avLst/>
                </a:prstGeom>
              </p:spPr>
            </p:pic>
          </p:grpSp>
          <p:pic>
            <p:nvPicPr>
              <p:cNvPr id="2" name="1 Imagen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40" b="12405"/>
              <a:stretch/>
            </p:blipFill>
            <p:spPr>
              <a:xfrm>
                <a:off x="4788024" y="2276872"/>
                <a:ext cx="3619500" cy="2381250"/>
              </a:xfrm>
              <a:prstGeom prst="rect">
                <a:avLst/>
              </a:prstGeom>
            </p:spPr>
          </p:pic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4279B97-3ACB-40E7-BFF8-1C5713323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8657" y="2275336"/>
              <a:ext cx="3638867" cy="2413040"/>
            </a:xfrm>
            <a:prstGeom prst="rect">
              <a:avLst/>
            </a:prstGeom>
          </p:spPr>
        </p:pic>
      </p:grpSp>
      <p:grpSp>
        <p:nvGrpSpPr>
          <p:cNvPr id="29" name="28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0" name="29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378021" y="4385417"/>
            <a:ext cx="7771250" cy="1723549"/>
            <a:chOff x="4575020" y="4170819"/>
            <a:chExt cx="3842365" cy="691082"/>
          </a:xfrm>
        </p:grpSpPr>
        <p:sp>
          <p:nvSpPr>
            <p:cNvPr id="24" name="Rectángulo 23"/>
            <p:cNvSpPr/>
            <p:nvPr/>
          </p:nvSpPr>
          <p:spPr>
            <a:xfrm>
              <a:off x="4797885" y="4173793"/>
              <a:ext cx="3619500" cy="602184"/>
            </a:xfrm>
            <a:prstGeom prst="rect">
              <a:avLst/>
            </a:prstGeom>
            <a:solidFill>
              <a:srgbClr val="00B0AC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upo 55"/>
            <p:cNvGrpSpPr/>
            <p:nvPr/>
          </p:nvGrpSpPr>
          <p:grpSpPr>
            <a:xfrm>
              <a:off x="4575020" y="4170819"/>
              <a:ext cx="3840661" cy="691082"/>
              <a:chOff x="4575020" y="4192287"/>
              <a:chExt cx="3840661" cy="691082"/>
            </a:xfrm>
          </p:grpSpPr>
          <p:sp>
            <p:nvSpPr>
              <p:cNvPr id="27" name="26 CuadroTexto"/>
              <p:cNvSpPr txBox="1"/>
              <p:nvPr/>
            </p:nvSpPr>
            <p:spPr>
              <a:xfrm>
                <a:off x="4575020" y="4293584"/>
                <a:ext cx="2304256" cy="34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s-MX" sz="4000" b="1" spc="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onisia" pitchFamily="2" charset="0"/>
                </a:endParaRPr>
              </a:p>
            </p:txBody>
          </p:sp>
          <p:sp>
            <p:nvSpPr>
              <p:cNvPr id="37" name="26 CuadroTexto"/>
              <p:cNvSpPr txBox="1"/>
              <p:nvPr/>
            </p:nvSpPr>
            <p:spPr>
              <a:xfrm>
                <a:off x="6111425" y="4192287"/>
                <a:ext cx="2304256" cy="691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s-MX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Donde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Los Grandes Desiertos Del Mundo 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Se     </a:t>
                </a:r>
              </a:p>
              <a:p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s-MX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Encuentran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Entre Los </a:t>
                </a:r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21° y 32° 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lang="en-US" sz="14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Latitud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Norte.</a:t>
                </a:r>
                <a:endParaRPr lang="es-MX" sz="1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Superficie</a:t>
                </a:r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450,000 Km² -  630,000 Km²</a:t>
                </a:r>
                <a:endParaRPr lang="es-MX" sz="11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600" b="1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División</a:t>
                </a:r>
                <a:r>
                  <a:rPr lang="en-US" sz="16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9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Chihuahua, Coahuila, </a:t>
                </a:r>
                <a:r>
                  <a:rPr lang="es-MX" sz="9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Nuevo León, Tamaulipas, </a:t>
                </a:r>
                <a:r>
                  <a:rPr lang="en-US" sz="9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Durango, Zacatecas y San Luis Potosí. </a:t>
                </a:r>
                <a:r>
                  <a:rPr lang="es-MX" sz="9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9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(MEX.)</a:t>
                </a:r>
              </a:p>
              <a:p>
                <a:r>
                  <a:rPr lang="en-US" sz="11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 Nuevo México, Texas y Arizona.   (U.S.A.)</a:t>
                </a:r>
              </a:p>
              <a:p>
                <a:r>
                  <a:rPr lang="en-US" sz="12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MX" sz="1000" b="1" spc="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onisia" pitchFamily="2" charset="0"/>
                </a:endParaRPr>
              </a:p>
            </p:txBody>
          </p:sp>
        </p:grpSp>
      </p:grpSp>
      <p:grpSp>
        <p:nvGrpSpPr>
          <p:cNvPr id="4" name="Grupo 3"/>
          <p:cNvGrpSpPr/>
          <p:nvPr/>
        </p:nvGrpSpPr>
        <p:grpSpPr>
          <a:xfrm>
            <a:off x="2675436" y="1846700"/>
            <a:ext cx="4033672" cy="1338870"/>
            <a:chOff x="3743400" y="2167690"/>
            <a:chExt cx="4033672" cy="1338870"/>
          </a:xfrm>
        </p:grpSpPr>
        <p:grpSp>
          <p:nvGrpSpPr>
            <p:cNvPr id="54" name="Grupo 53"/>
            <p:cNvGrpSpPr/>
            <p:nvPr/>
          </p:nvGrpSpPr>
          <p:grpSpPr>
            <a:xfrm>
              <a:off x="3743400" y="2175425"/>
              <a:ext cx="4033672" cy="1331135"/>
              <a:chOff x="4323462" y="3081149"/>
              <a:chExt cx="2156495" cy="629776"/>
            </a:xfrm>
          </p:grpSpPr>
          <p:sp>
            <p:nvSpPr>
              <p:cNvPr id="55" name="Rectángulo 54"/>
              <p:cNvSpPr/>
              <p:nvPr/>
            </p:nvSpPr>
            <p:spPr>
              <a:xfrm>
                <a:off x="4715309" y="3100707"/>
                <a:ext cx="1550708" cy="413059"/>
              </a:xfrm>
              <a:prstGeom prst="rect">
                <a:avLst/>
              </a:prstGeom>
              <a:solidFill>
                <a:srgbClr val="00B0A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26 CuadroTexto"/>
              <p:cNvSpPr txBox="1"/>
              <p:nvPr/>
            </p:nvSpPr>
            <p:spPr>
              <a:xfrm>
                <a:off x="4323462" y="3081149"/>
                <a:ext cx="2156495" cy="62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se </a:t>
                </a:r>
                <a:r>
                  <a:rPr lang="en-US" sz="14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ubica</a:t>
                </a: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en</a:t>
                </a: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   31° 44’ </a:t>
                </a:r>
                <a:r>
                  <a:rPr lang="en-US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latitud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norte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y 106° 29’ </a:t>
                </a:r>
                <a:r>
                  <a:rPr lang="en-US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latitud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oeste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-Altura: 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1,137 metros </a:t>
                </a:r>
                <a:r>
                  <a:rPr lang="en-US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sobre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el </a:t>
                </a:r>
                <a:r>
                  <a:rPr lang="en-US" sz="11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nivel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del mar.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-</a:t>
                </a:r>
                <a:r>
                  <a:rPr lang="en-US" sz="14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Área</a:t>
                </a: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Urbana: </a:t>
                </a:r>
                <a:r>
                  <a:rPr lang="en-US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35,404 has.</a:t>
                </a:r>
              </a:p>
              <a:p>
                <a:endParaRPr 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s-MX" sz="1000" b="1" spc="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onisia" pitchFamily="2" charset="0"/>
                </a:endParaRPr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4194282" y="2167690"/>
              <a:ext cx="1817878" cy="369332"/>
              <a:chOff x="4194282" y="2167690"/>
              <a:chExt cx="1817878" cy="369332"/>
            </a:xfrm>
          </p:grpSpPr>
          <p:sp>
            <p:nvSpPr>
              <p:cNvPr id="3" name="Elipse 2"/>
              <p:cNvSpPr/>
              <p:nvPr/>
            </p:nvSpPr>
            <p:spPr>
              <a:xfrm>
                <a:off x="4194282" y="2271886"/>
                <a:ext cx="233702" cy="2210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>
                <a:off x="4813242" y="2167690"/>
                <a:ext cx="1198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-Cd. Juárez</a:t>
                </a:r>
              </a:p>
            </p:txBody>
          </p:sp>
        </p:grpSp>
      </p:grpSp>
      <p:sp>
        <p:nvSpPr>
          <p:cNvPr id="62" name="Rectángulo 61">
            <a:extLst>
              <a:ext uri="{FF2B5EF4-FFF2-40B4-BE49-F238E27FC236}">
                <a16:creationId xmlns:a16="http://schemas.microsoft.com/office/drawing/2014/main" id="{B6E701AF-0E04-49DF-ADB7-528557A973A1}"/>
              </a:ext>
            </a:extLst>
          </p:cNvPr>
          <p:cNvSpPr/>
          <p:nvPr/>
        </p:nvSpPr>
        <p:spPr>
          <a:xfrm>
            <a:off x="827584" y="1052736"/>
            <a:ext cx="7321686" cy="700870"/>
          </a:xfrm>
          <a:prstGeom prst="rect">
            <a:avLst/>
          </a:prstGeom>
          <a:solidFill>
            <a:srgbClr val="00B0A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21 CuadroTexto"/>
          <p:cNvSpPr txBox="1"/>
          <p:nvPr/>
        </p:nvSpPr>
        <p:spPr>
          <a:xfrm>
            <a:off x="1268831" y="1052736"/>
            <a:ext cx="6687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b="1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Cambiando</a:t>
            </a:r>
            <a:r>
              <a:rPr lang="en-US" sz="5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Paradigmas</a:t>
            </a:r>
            <a:endParaRPr lang="en-US" sz="6000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150175" y="997925"/>
            <a:ext cx="8160944" cy="5853904"/>
            <a:chOff x="1484409" y="-3836499"/>
            <a:chExt cx="7815983" cy="5606461"/>
          </a:xfrm>
        </p:grpSpPr>
        <p:pic>
          <p:nvPicPr>
            <p:cNvPr id="35" name="34 Imagen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8"/>
            <a:stretch/>
          </p:blipFill>
          <p:spPr>
            <a:xfrm>
              <a:off x="1919373" y="-3834204"/>
              <a:ext cx="7272808" cy="4821624"/>
            </a:xfrm>
            <a:prstGeom prst="rect">
              <a:avLst/>
            </a:prstGeom>
            <a:ln w="76200">
              <a:solidFill>
                <a:srgbClr val="008E8B"/>
              </a:solidFill>
            </a:ln>
          </p:spPr>
        </p:pic>
        <p:grpSp>
          <p:nvGrpSpPr>
            <p:cNvPr id="51" name="Grupo 50"/>
            <p:cNvGrpSpPr/>
            <p:nvPr/>
          </p:nvGrpSpPr>
          <p:grpSpPr>
            <a:xfrm>
              <a:off x="1484409" y="-3836499"/>
              <a:ext cx="7815983" cy="5606461"/>
              <a:chOff x="1484409" y="-3836499"/>
              <a:chExt cx="7815983" cy="5606461"/>
            </a:xfrm>
          </p:grpSpPr>
          <p:sp>
            <p:nvSpPr>
              <p:cNvPr id="44" name="Rectángulo 43"/>
              <p:cNvSpPr/>
              <p:nvPr/>
            </p:nvSpPr>
            <p:spPr>
              <a:xfrm>
                <a:off x="1919373" y="-3836499"/>
                <a:ext cx="7272808" cy="1543744"/>
              </a:xfrm>
              <a:prstGeom prst="rect">
                <a:avLst/>
              </a:prstGeom>
              <a:solidFill>
                <a:srgbClr val="00B0A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sp>
            <p:nvSpPr>
              <p:cNvPr id="47" name="26 CuadroTexto"/>
              <p:cNvSpPr txBox="1"/>
              <p:nvPr/>
            </p:nvSpPr>
            <p:spPr>
              <a:xfrm>
                <a:off x="4037575" y="-3822929"/>
                <a:ext cx="5262817" cy="156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0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Temperatura</a:t>
                </a: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Media </a:t>
                </a:r>
                <a:r>
                  <a:rPr lang="en-US" sz="20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Anual</a:t>
                </a: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ts val="1800"/>
                  </a:lnSpc>
                </a:pPr>
                <a:r>
                  <a:rPr lang="en-US" sz="14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14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Mínima</a:t>
                </a:r>
                <a:r>
                  <a:rPr lang="en-US" sz="14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extrema:</a:t>
                </a: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-23°C. </a:t>
                </a:r>
                <a:r>
                  <a:rPr lang="en-US" sz="11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Enero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11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Promedio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11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mínima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0.2°C.</a:t>
                </a:r>
              </a:p>
              <a:p>
                <a:pPr>
                  <a:lnSpc>
                    <a:spcPts val="1800"/>
                  </a:lnSpc>
                </a:pPr>
                <a:r>
                  <a:rPr lang="en-US" sz="16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14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Máxima</a:t>
                </a:r>
                <a:r>
                  <a:rPr lang="en-US" sz="14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extrema</a:t>
                </a:r>
                <a:r>
                  <a:rPr lang="en-US" sz="16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48°C. </a:t>
                </a:r>
                <a:r>
                  <a:rPr lang="en-US" sz="11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Junio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r>
                  <a:rPr lang="en-US" sz="11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Promedio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11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máxima</a:t>
                </a:r>
                <a:r>
                  <a:rPr lang="en-US" sz="11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de 36°C.</a:t>
                </a:r>
              </a:p>
              <a:p>
                <a:pPr>
                  <a:lnSpc>
                    <a:spcPts val="1800"/>
                  </a:lnSpc>
                </a:pPr>
                <a:r>
                  <a:rPr lang="en-US" sz="14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POR LO QUE SE CONSIDERA </a:t>
                </a:r>
                <a:r>
                  <a:rPr lang="en-US" sz="1600" b="1" i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CLIMA MUY EXTREMO</a:t>
                </a:r>
              </a:p>
              <a:p>
                <a:pPr>
                  <a:lnSpc>
                    <a:spcPts val="1800"/>
                  </a:lnSpc>
                </a:pPr>
                <a:endParaRPr lang="en-US" sz="1600" b="1" i="1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700"/>
                  </a:lnSpc>
                </a:pP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0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Precipitación</a:t>
                </a: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Pluvial </a:t>
                </a:r>
                <a:r>
                  <a:rPr lang="en-US" sz="20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Anual</a:t>
                </a:r>
                <a:r>
                  <a:rPr lang="en-US" sz="20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16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250–265 mm³</a:t>
                </a:r>
                <a:endParaRPr lang="en-US" sz="1200" b="1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700"/>
                  </a:lnSpc>
                </a:pPr>
                <a:endParaRPr lang="en-US" sz="1600" b="1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700"/>
                  </a:lnSpc>
                </a:pPr>
                <a:endParaRPr lang="en-US" sz="1600" b="1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ts val="700"/>
                  </a:lnSpc>
                </a:pPr>
                <a:r>
                  <a:rPr lang="en-US" sz="16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 media </a:t>
                </a:r>
                <a:r>
                  <a:rPr lang="en-US" sz="16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evapotranspiración</a:t>
                </a:r>
                <a:r>
                  <a:rPr lang="en-US" sz="16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anual</a:t>
                </a:r>
                <a:r>
                  <a:rPr lang="en-US" sz="1600" b="1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es de 400 mm³ </a:t>
                </a:r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1484409" y="-3764407"/>
                <a:ext cx="3131840" cy="85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pc="-1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DESIERTO DE</a:t>
                </a:r>
                <a:r>
                  <a:rPr lang="en-US" sz="1400" spc="-1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2800" spc="-1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CHIHUAHUA</a:t>
                </a:r>
                <a:endParaRPr lang="es-MX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26 CuadroTexto"/>
              <p:cNvSpPr txBox="1"/>
              <p:nvPr/>
            </p:nvSpPr>
            <p:spPr>
              <a:xfrm>
                <a:off x="6116171" y="1585296"/>
                <a:ext cx="26549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MX" sz="600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onisia" pitchFamily="2" charset="0"/>
                </a:endParaRPr>
              </a:p>
            </p:txBody>
          </p:sp>
          <p:sp>
            <p:nvSpPr>
              <p:cNvPr id="50" name="26 CuadroTexto"/>
              <p:cNvSpPr txBox="1"/>
              <p:nvPr/>
            </p:nvSpPr>
            <p:spPr>
              <a:xfrm>
                <a:off x="7092280" y="1260665"/>
                <a:ext cx="26549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MX" sz="400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onisia" pitchFamily="2" charset="0"/>
                </a:endParaRPr>
              </a:p>
            </p:txBody>
          </p:sp>
        </p:grpSp>
      </p:grpSp>
      <p:sp>
        <p:nvSpPr>
          <p:cNvPr id="60" name="Rectángulo 5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Rectángulo 64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6" name="CuadroTexto 65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13554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49635 0.367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9" y="183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35 0.36782 L 0.49618 -0.01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18 -0.01019 L 0.49548 -0.5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548 -0.52477 L -0.4724 -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03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7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92696"/>
            <a:ext cx="6785570" cy="5891861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5796136" y="5619918"/>
            <a:ext cx="2952328" cy="184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8000" spc="-150" dirty="0"/>
              <a:t>22 De </a:t>
            </a:r>
            <a:r>
              <a:rPr lang="en-US" sz="8000" spc="-150" dirty="0" err="1"/>
              <a:t>Marzo</a:t>
            </a:r>
            <a:r>
              <a:rPr lang="en-US" sz="8000" spc="-150" dirty="0"/>
              <a:t> </a:t>
            </a:r>
          </a:p>
          <a:p>
            <a:r>
              <a:rPr lang="en-US" sz="2200" b="1" i="1" dirty="0" err="1"/>
              <a:t>Día</a:t>
            </a:r>
            <a:r>
              <a:rPr lang="en-US" sz="2200" b="1" i="1" dirty="0"/>
              <a:t> Mundial Del Agua</a:t>
            </a:r>
            <a:endParaRPr lang="es-MX" sz="2200" b="1" i="1" dirty="0"/>
          </a:p>
        </p:txBody>
      </p:sp>
      <p:sp>
        <p:nvSpPr>
          <p:cNvPr id="60" name="59 CuadroTexto"/>
          <p:cNvSpPr txBox="1"/>
          <p:nvPr/>
        </p:nvSpPr>
        <p:spPr>
          <a:xfrm>
            <a:off x="5796136" y="6296783"/>
            <a:ext cx="2952328" cy="2028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spc="-150" dirty="0"/>
              <a:t>Las personas </a:t>
            </a:r>
            <a:r>
              <a:rPr lang="en-US" sz="2400" spc="-150" dirty="0" err="1"/>
              <a:t>pueden</a:t>
            </a:r>
            <a:r>
              <a:rPr lang="en-US" sz="2400" spc="-150" dirty="0"/>
              <a:t> </a:t>
            </a:r>
            <a:r>
              <a:rPr lang="en-US" sz="2400" spc="-150" dirty="0" err="1"/>
              <a:t>sobrevivir</a:t>
            </a:r>
            <a:r>
              <a:rPr lang="en-US" sz="2400" spc="-150" dirty="0"/>
              <a:t> un </a:t>
            </a:r>
            <a:r>
              <a:rPr lang="en-US" sz="2400" spc="-150" dirty="0" err="1"/>
              <a:t>mes</a:t>
            </a:r>
            <a:r>
              <a:rPr lang="en-US" sz="2400" spc="-150" dirty="0"/>
              <a:t> sin comida, </a:t>
            </a:r>
            <a:r>
              <a:rPr lang="en-US" sz="2400" spc="-150" dirty="0" err="1"/>
              <a:t>pero</a:t>
            </a:r>
            <a:r>
              <a:rPr lang="en-US" sz="2400" spc="-150" dirty="0"/>
              <a:t> solo</a:t>
            </a:r>
          </a:p>
          <a:p>
            <a:pPr>
              <a:lnSpc>
                <a:spcPts val="4000"/>
              </a:lnSpc>
            </a:pPr>
            <a:r>
              <a:rPr lang="en-US" sz="4800" spc="-150" dirty="0" err="1"/>
              <a:t>Siete</a:t>
            </a:r>
            <a:r>
              <a:rPr lang="en-US" sz="4800" spc="-150" dirty="0"/>
              <a:t> </a:t>
            </a:r>
            <a:r>
              <a:rPr lang="en-US" sz="4800" spc="-150" dirty="0" err="1"/>
              <a:t>Días</a:t>
            </a:r>
            <a:r>
              <a:rPr lang="en-US" sz="4800" spc="-150" dirty="0"/>
              <a:t> Sin Agua</a:t>
            </a:r>
            <a:endParaRPr lang="es-MX" sz="900" b="1" i="1" dirty="0"/>
          </a:p>
        </p:txBody>
      </p:sp>
      <p:sp>
        <p:nvSpPr>
          <p:cNvPr id="49" name="48 CuadroTexto"/>
          <p:cNvSpPr txBox="1"/>
          <p:nvPr/>
        </p:nvSpPr>
        <p:spPr>
          <a:xfrm>
            <a:off x="5796136" y="6207015"/>
            <a:ext cx="2952328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spc="-150" dirty="0"/>
              <a:t>El </a:t>
            </a:r>
            <a:r>
              <a:rPr lang="en-US" sz="2400" spc="-150" dirty="0" err="1"/>
              <a:t>agua</a:t>
            </a:r>
            <a:r>
              <a:rPr lang="en-US" sz="2400" spc="-150" dirty="0"/>
              <a:t> </a:t>
            </a:r>
            <a:r>
              <a:rPr lang="en-US" sz="2400" spc="-150" dirty="0" err="1"/>
              <a:t>es</a:t>
            </a:r>
            <a:r>
              <a:rPr lang="en-US" sz="2400" spc="-150" dirty="0"/>
              <a:t> el </a:t>
            </a:r>
          </a:p>
          <a:p>
            <a:pPr>
              <a:lnSpc>
                <a:spcPts val="3400"/>
              </a:lnSpc>
            </a:pPr>
            <a:r>
              <a:rPr lang="en-US" sz="4400" b="1" spc="-150" dirty="0"/>
              <a:t>Primer </a:t>
            </a:r>
            <a:r>
              <a:rPr lang="en-US" sz="4400" b="1" spc="-150" dirty="0" err="1"/>
              <a:t>Regulador</a:t>
            </a:r>
            <a:r>
              <a:rPr lang="en-US" sz="3200" b="1" spc="-150" dirty="0"/>
              <a:t> </a:t>
            </a:r>
          </a:p>
          <a:p>
            <a:pPr>
              <a:lnSpc>
                <a:spcPts val="2500"/>
              </a:lnSpc>
            </a:pPr>
            <a:r>
              <a:rPr lang="en-US" sz="2400" spc="-150" dirty="0"/>
              <a:t>de la </a:t>
            </a:r>
            <a:r>
              <a:rPr lang="en-US" sz="2400" spc="-150" dirty="0" err="1"/>
              <a:t>temperatura</a:t>
            </a:r>
            <a:r>
              <a:rPr lang="en-US" sz="2400" spc="-150" dirty="0"/>
              <a:t> </a:t>
            </a:r>
            <a:r>
              <a:rPr lang="en-US" sz="2400" spc="-150" dirty="0" err="1"/>
              <a:t>terrestre</a:t>
            </a:r>
            <a:endParaRPr lang="es-MX" sz="700" b="1" i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5796136" y="6253375"/>
            <a:ext cx="2952328" cy="216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spc="-150" dirty="0" err="1"/>
              <a:t>Nuestro</a:t>
            </a:r>
            <a:r>
              <a:rPr lang="en-US" sz="2400" spc="-150" dirty="0"/>
              <a:t> </a:t>
            </a:r>
            <a:r>
              <a:rPr lang="en-US" sz="2400" spc="-150" dirty="0" err="1"/>
              <a:t>planeta</a:t>
            </a:r>
            <a:r>
              <a:rPr lang="en-US" sz="2400" spc="-150" dirty="0"/>
              <a:t> </a:t>
            </a:r>
            <a:r>
              <a:rPr lang="en-US" sz="2400" spc="-150" dirty="0" err="1"/>
              <a:t>cuenta</a:t>
            </a:r>
            <a:r>
              <a:rPr lang="en-US" sz="2400" spc="-150" dirty="0"/>
              <a:t> con </a:t>
            </a:r>
          </a:p>
          <a:p>
            <a:pPr>
              <a:lnSpc>
                <a:spcPts val="4000"/>
              </a:lnSpc>
            </a:pPr>
            <a:r>
              <a:rPr lang="en-US" sz="4800" b="1" spc="-150" dirty="0"/>
              <a:t>1,386 </a:t>
            </a:r>
            <a:r>
              <a:rPr lang="en-US" sz="4800" b="1" spc="-150" dirty="0" err="1"/>
              <a:t>millones</a:t>
            </a:r>
            <a:r>
              <a:rPr lang="en-US" sz="4800" b="1" spc="-150" dirty="0"/>
              <a:t> </a:t>
            </a:r>
          </a:p>
          <a:p>
            <a:pPr>
              <a:lnSpc>
                <a:spcPts val="2000"/>
              </a:lnSpc>
            </a:pPr>
            <a:r>
              <a:rPr lang="en-US" sz="2400" spc="-150" dirty="0"/>
              <a:t>de </a:t>
            </a:r>
            <a:r>
              <a:rPr lang="en-US" sz="2400" spc="-150" dirty="0" err="1"/>
              <a:t>kilómetros</a:t>
            </a:r>
            <a:r>
              <a:rPr lang="en-US" sz="2400" spc="-150" dirty="0"/>
              <a:t> </a:t>
            </a:r>
            <a:r>
              <a:rPr lang="en-US" sz="2400" spc="-150" dirty="0" err="1"/>
              <a:t>cúbicos</a:t>
            </a:r>
            <a:r>
              <a:rPr lang="en-US" sz="2400" spc="-150" dirty="0"/>
              <a:t> de </a:t>
            </a:r>
            <a:r>
              <a:rPr lang="en-US" sz="2400" spc="-150" dirty="0" err="1"/>
              <a:t>agua</a:t>
            </a:r>
            <a:r>
              <a:rPr lang="en-US" sz="2400" spc="-150" dirty="0"/>
              <a:t>.</a:t>
            </a:r>
            <a:endParaRPr lang="es-MX" sz="700" b="1" i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2555777" y="290171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50%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403648" y="246863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17%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403648" y="330182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18%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83568" y="302889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6%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755576" y="274085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9%</a:t>
            </a:r>
            <a:endParaRPr lang="es-MX" sz="2000" b="1" dirty="0">
              <a:solidFill>
                <a:schemeClr val="bg1"/>
              </a:solidFill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4944147" y="3933056"/>
            <a:ext cx="851989" cy="504773"/>
            <a:chOff x="5220072" y="2798215"/>
            <a:chExt cx="851989" cy="504773"/>
          </a:xfrm>
        </p:grpSpPr>
        <p:sp>
          <p:nvSpPr>
            <p:cNvPr id="12" name="11 Elipse"/>
            <p:cNvSpPr/>
            <p:nvPr/>
          </p:nvSpPr>
          <p:spPr>
            <a:xfrm>
              <a:off x="5220072" y="2798215"/>
              <a:ext cx="504056" cy="504773"/>
            </a:xfrm>
            <a:prstGeom prst="ellipse">
              <a:avLst/>
            </a:prstGeom>
            <a:noFill/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Elipse"/>
            <p:cNvSpPr/>
            <p:nvPr/>
          </p:nvSpPr>
          <p:spPr>
            <a:xfrm>
              <a:off x="5352294" y="2930625"/>
              <a:ext cx="239611" cy="239952"/>
            </a:xfrm>
            <a:prstGeom prst="ellipse">
              <a:avLst/>
            </a:prstGeom>
            <a:solidFill>
              <a:srgbClr val="00999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5472097" y="3050601"/>
              <a:ext cx="540062" cy="0"/>
            </a:xfrm>
            <a:prstGeom prst="line">
              <a:avLst/>
            </a:prstGeom>
            <a:ln w="190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Elipse"/>
            <p:cNvSpPr/>
            <p:nvPr/>
          </p:nvSpPr>
          <p:spPr>
            <a:xfrm>
              <a:off x="5952256" y="2990613"/>
              <a:ext cx="119805" cy="119975"/>
            </a:xfrm>
            <a:prstGeom prst="ellipse">
              <a:avLst/>
            </a:prstGeom>
            <a:solidFill>
              <a:srgbClr val="00999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4944147" y="3932339"/>
            <a:ext cx="851990" cy="504773"/>
            <a:chOff x="5220072" y="4276304"/>
            <a:chExt cx="851990" cy="504773"/>
          </a:xfrm>
        </p:grpSpPr>
        <p:sp>
          <p:nvSpPr>
            <p:cNvPr id="11" name="10 Elipse"/>
            <p:cNvSpPr/>
            <p:nvPr/>
          </p:nvSpPr>
          <p:spPr>
            <a:xfrm>
              <a:off x="5220072" y="4276304"/>
              <a:ext cx="504056" cy="50477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Elipse"/>
            <p:cNvSpPr/>
            <p:nvPr/>
          </p:nvSpPr>
          <p:spPr>
            <a:xfrm>
              <a:off x="5352293" y="4408714"/>
              <a:ext cx="239611" cy="2399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9" name="18 Conector recto"/>
            <p:cNvCxnSpPr/>
            <p:nvPr/>
          </p:nvCxnSpPr>
          <p:spPr>
            <a:xfrm>
              <a:off x="5472098" y="4528690"/>
              <a:ext cx="5400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Elipse"/>
            <p:cNvSpPr/>
            <p:nvPr/>
          </p:nvSpPr>
          <p:spPr>
            <a:xfrm>
              <a:off x="5952257" y="4468702"/>
              <a:ext cx="119805" cy="119975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4932040" y="3932339"/>
            <a:ext cx="851989" cy="504773"/>
            <a:chOff x="5220072" y="2798215"/>
            <a:chExt cx="851989" cy="504773"/>
          </a:xfrm>
        </p:grpSpPr>
        <p:sp>
          <p:nvSpPr>
            <p:cNvPr id="51" name="50 Elipse"/>
            <p:cNvSpPr/>
            <p:nvPr/>
          </p:nvSpPr>
          <p:spPr>
            <a:xfrm>
              <a:off x="5220072" y="2798215"/>
              <a:ext cx="504056" cy="504773"/>
            </a:xfrm>
            <a:prstGeom prst="ellipse">
              <a:avLst/>
            </a:prstGeom>
            <a:noFill/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51 Elipse"/>
            <p:cNvSpPr/>
            <p:nvPr/>
          </p:nvSpPr>
          <p:spPr>
            <a:xfrm>
              <a:off x="5352294" y="2930625"/>
              <a:ext cx="239611" cy="239952"/>
            </a:xfrm>
            <a:prstGeom prst="ellipse">
              <a:avLst/>
            </a:prstGeom>
            <a:solidFill>
              <a:srgbClr val="00999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53" name="52 Conector recto"/>
            <p:cNvCxnSpPr/>
            <p:nvPr/>
          </p:nvCxnSpPr>
          <p:spPr>
            <a:xfrm>
              <a:off x="5472097" y="3050601"/>
              <a:ext cx="540062" cy="0"/>
            </a:xfrm>
            <a:prstGeom prst="line">
              <a:avLst/>
            </a:prstGeom>
            <a:ln w="190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53 Elipse"/>
            <p:cNvSpPr/>
            <p:nvPr/>
          </p:nvSpPr>
          <p:spPr>
            <a:xfrm>
              <a:off x="5952256" y="2990613"/>
              <a:ext cx="119805" cy="119975"/>
            </a:xfrm>
            <a:prstGeom prst="ellipse">
              <a:avLst/>
            </a:prstGeom>
            <a:solidFill>
              <a:srgbClr val="00999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8172400" y="836712"/>
            <a:ext cx="64807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47 CuadroTexto"/>
          <p:cNvSpPr txBox="1"/>
          <p:nvPr/>
        </p:nvSpPr>
        <p:spPr>
          <a:xfrm>
            <a:off x="5796136" y="6021288"/>
            <a:ext cx="2952328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spc="-150" dirty="0"/>
              <a:t>El </a:t>
            </a:r>
            <a:r>
              <a:rPr lang="en-US" sz="3600" spc="-150" dirty="0" err="1"/>
              <a:t>cuerpo</a:t>
            </a:r>
            <a:r>
              <a:rPr lang="en-US" sz="3600" spc="-150" dirty="0"/>
              <a:t> </a:t>
            </a:r>
            <a:r>
              <a:rPr lang="en-US" sz="3600" spc="-150" dirty="0" err="1"/>
              <a:t>humano</a:t>
            </a:r>
            <a:r>
              <a:rPr lang="en-US" sz="3600" spc="-150" dirty="0"/>
              <a:t> </a:t>
            </a:r>
            <a:r>
              <a:rPr lang="en-US" sz="3600" spc="-150" dirty="0" err="1"/>
              <a:t>es</a:t>
            </a:r>
            <a:r>
              <a:rPr lang="en-US" sz="3600" spc="-150" dirty="0"/>
              <a:t> </a:t>
            </a:r>
          </a:p>
          <a:p>
            <a:pPr>
              <a:lnSpc>
                <a:spcPts val="3400"/>
              </a:lnSpc>
            </a:pPr>
            <a:r>
              <a:rPr lang="en-US" sz="4400" b="1" spc="-150" dirty="0"/>
              <a:t>70 % </a:t>
            </a:r>
            <a:r>
              <a:rPr lang="en-US" sz="3600" spc="-150" dirty="0"/>
              <a:t>de </a:t>
            </a:r>
            <a:r>
              <a:rPr lang="en-US" sz="3600" spc="-150" dirty="0" err="1"/>
              <a:t>agua</a:t>
            </a:r>
            <a:r>
              <a:rPr lang="en-US" sz="3600" spc="-150" dirty="0"/>
              <a:t> y el </a:t>
            </a:r>
            <a:r>
              <a:rPr lang="en-US" sz="3600" spc="-150" dirty="0" err="1"/>
              <a:t>cerebro</a:t>
            </a:r>
            <a:r>
              <a:rPr lang="en-US" sz="3600" spc="-150" dirty="0"/>
              <a:t> un</a:t>
            </a:r>
          </a:p>
          <a:p>
            <a:pPr>
              <a:lnSpc>
                <a:spcPts val="6300"/>
              </a:lnSpc>
            </a:pPr>
            <a:r>
              <a:rPr lang="en-US" sz="7200" b="1" spc="-150" dirty="0"/>
              <a:t>75 %</a:t>
            </a:r>
            <a:r>
              <a:rPr lang="es-MX" sz="1000" b="1" i="1" dirty="0"/>
              <a:t>.</a:t>
            </a:r>
            <a:endParaRPr lang="en-US" sz="7200" b="1" spc="-150" dirty="0"/>
          </a:p>
        </p:txBody>
      </p:sp>
      <p:sp>
        <p:nvSpPr>
          <p:cNvPr id="62" name="47 CuadroTexto"/>
          <p:cNvSpPr txBox="1"/>
          <p:nvPr/>
        </p:nvSpPr>
        <p:spPr>
          <a:xfrm>
            <a:off x="5796136" y="6165304"/>
            <a:ext cx="2952328" cy="22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300"/>
              </a:lnSpc>
            </a:pPr>
            <a:r>
              <a:rPr lang="en-US" sz="7200" b="1" spc="-150" dirty="0"/>
              <a:t>70 %</a:t>
            </a:r>
          </a:p>
          <a:p>
            <a:pPr>
              <a:lnSpc>
                <a:spcPts val="2600"/>
              </a:lnSpc>
            </a:pPr>
            <a:r>
              <a:rPr lang="en-US" sz="3200" spc="-150" dirty="0"/>
              <a:t>de la </a:t>
            </a:r>
            <a:r>
              <a:rPr lang="en-US" sz="3200" spc="-150" dirty="0" err="1"/>
              <a:t>superficie</a:t>
            </a:r>
            <a:r>
              <a:rPr lang="en-US" sz="3200" spc="-150" dirty="0"/>
              <a:t> de </a:t>
            </a:r>
            <a:r>
              <a:rPr lang="en-US" sz="3200" spc="-150" dirty="0" err="1"/>
              <a:t>nuestro</a:t>
            </a:r>
            <a:r>
              <a:rPr lang="en-US" sz="3200" spc="-150" dirty="0"/>
              <a:t> </a:t>
            </a:r>
            <a:r>
              <a:rPr lang="en-US" sz="3200" spc="-150" dirty="0" err="1"/>
              <a:t>planeta</a:t>
            </a:r>
            <a:r>
              <a:rPr lang="en-US" sz="3200" spc="-150" dirty="0"/>
              <a:t> </a:t>
            </a:r>
            <a:r>
              <a:rPr lang="en-US" sz="3200" spc="-150" dirty="0" err="1"/>
              <a:t>está</a:t>
            </a:r>
            <a:r>
              <a:rPr lang="en-US" sz="3200" spc="-150" dirty="0"/>
              <a:t> </a:t>
            </a:r>
            <a:r>
              <a:rPr lang="en-US" sz="3200" spc="-150" dirty="0" err="1"/>
              <a:t>cubierta</a:t>
            </a:r>
            <a:r>
              <a:rPr lang="en-US" sz="3200" spc="-150" dirty="0"/>
              <a:t> con </a:t>
            </a:r>
            <a:r>
              <a:rPr lang="en-US" sz="3200" spc="-150" dirty="0" err="1"/>
              <a:t>agua</a:t>
            </a:r>
            <a:r>
              <a:rPr lang="en-US" sz="3200" spc="-150" dirty="0"/>
              <a:t>.</a:t>
            </a:r>
            <a:endParaRPr lang="es-MX" sz="900" b="1" i="1" dirty="0"/>
          </a:p>
        </p:txBody>
      </p:sp>
      <p:sp>
        <p:nvSpPr>
          <p:cNvPr id="46" name="45 Rectángulo"/>
          <p:cNvSpPr/>
          <p:nvPr/>
        </p:nvSpPr>
        <p:spPr>
          <a:xfrm>
            <a:off x="4788024" y="5445223"/>
            <a:ext cx="4220535" cy="1643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46 Rectángulo"/>
          <p:cNvSpPr/>
          <p:nvPr/>
        </p:nvSpPr>
        <p:spPr>
          <a:xfrm>
            <a:off x="4638790" y="291328"/>
            <a:ext cx="4220535" cy="2624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-1462703" y="1172564"/>
            <a:ext cx="9203055" cy="953390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467544" y="1124744"/>
            <a:ext cx="69127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 EL VEH</a:t>
            </a:r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CULO, 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VIDA Y   FUERZA MOTRIZ, </a:t>
            </a:r>
            <a:endParaRPr lang="es-MX" b="1" i="1" u="sng" spc="13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88024" y="2937312"/>
            <a:ext cx="4032448" cy="2507912"/>
          </a:xfrm>
          <a:prstGeom prst="rect">
            <a:avLst/>
          </a:prstGeom>
          <a:noFill/>
          <a:ln w="5715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3" name="29 Grupo"/>
          <p:cNvGrpSpPr/>
          <p:nvPr/>
        </p:nvGrpSpPr>
        <p:grpSpPr>
          <a:xfrm>
            <a:off x="4944146" y="3933056"/>
            <a:ext cx="851990" cy="504773"/>
            <a:chOff x="5220072" y="4276304"/>
            <a:chExt cx="851990" cy="504773"/>
          </a:xfrm>
        </p:grpSpPr>
        <p:sp>
          <p:nvSpPr>
            <p:cNvPr id="64" name="10 Elipse"/>
            <p:cNvSpPr/>
            <p:nvPr/>
          </p:nvSpPr>
          <p:spPr>
            <a:xfrm>
              <a:off x="5220072" y="4276304"/>
              <a:ext cx="504056" cy="50477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" name="15 Elipse"/>
            <p:cNvSpPr/>
            <p:nvPr/>
          </p:nvSpPr>
          <p:spPr>
            <a:xfrm>
              <a:off x="5352293" y="4408714"/>
              <a:ext cx="239611" cy="2399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66" name="18 Conector recto"/>
            <p:cNvCxnSpPr/>
            <p:nvPr/>
          </p:nvCxnSpPr>
          <p:spPr>
            <a:xfrm>
              <a:off x="5472098" y="4528690"/>
              <a:ext cx="5400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19 Elipse"/>
            <p:cNvSpPr/>
            <p:nvPr/>
          </p:nvSpPr>
          <p:spPr>
            <a:xfrm>
              <a:off x="5952257" y="4468702"/>
              <a:ext cx="119805" cy="119975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68" name="49 Grupo"/>
          <p:cNvGrpSpPr/>
          <p:nvPr/>
        </p:nvGrpSpPr>
        <p:grpSpPr>
          <a:xfrm>
            <a:off x="4932040" y="3932339"/>
            <a:ext cx="851989" cy="504773"/>
            <a:chOff x="5220072" y="2798215"/>
            <a:chExt cx="851989" cy="504773"/>
          </a:xfrm>
        </p:grpSpPr>
        <p:sp>
          <p:nvSpPr>
            <p:cNvPr id="69" name="50 Elipse"/>
            <p:cNvSpPr/>
            <p:nvPr/>
          </p:nvSpPr>
          <p:spPr>
            <a:xfrm>
              <a:off x="5220072" y="2798215"/>
              <a:ext cx="504056" cy="504773"/>
            </a:xfrm>
            <a:prstGeom prst="ellipse">
              <a:avLst/>
            </a:prstGeom>
            <a:noFill/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0" name="51 Elipse"/>
            <p:cNvSpPr/>
            <p:nvPr/>
          </p:nvSpPr>
          <p:spPr>
            <a:xfrm>
              <a:off x="5352294" y="2930625"/>
              <a:ext cx="239611" cy="239952"/>
            </a:xfrm>
            <a:prstGeom prst="ellipse">
              <a:avLst/>
            </a:prstGeom>
            <a:solidFill>
              <a:srgbClr val="00999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71" name="52 Conector recto"/>
            <p:cNvCxnSpPr/>
            <p:nvPr/>
          </p:nvCxnSpPr>
          <p:spPr>
            <a:xfrm>
              <a:off x="5472097" y="3050601"/>
              <a:ext cx="540062" cy="0"/>
            </a:xfrm>
            <a:prstGeom prst="line">
              <a:avLst/>
            </a:prstGeom>
            <a:ln w="190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53 Elipse"/>
            <p:cNvSpPr/>
            <p:nvPr/>
          </p:nvSpPr>
          <p:spPr>
            <a:xfrm>
              <a:off x="5952256" y="2990613"/>
              <a:ext cx="119805" cy="119975"/>
            </a:xfrm>
            <a:prstGeom prst="ellipse">
              <a:avLst/>
            </a:prstGeom>
            <a:solidFill>
              <a:srgbClr val="00999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73" name="29 Grupo"/>
          <p:cNvGrpSpPr/>
          <p:nvPr/>
        </p:nvGrpSpPr>
        <p:grpSpPr>
          <a:xfrm>
            <a:off x="4932040" y="3932339"/>
            <a:ext cx="851990" cy="504773"/>
            <a:chOff x="5220072" y="4276304"/>
            <a:chExt cx="851990" cy="504773"/>
          </a:xfrm>
        </p:grpSpPr>
        <p:sp>
          <p:nvSpPr>
            <p:cNvPr id="74" name="10 Elipse"/>
            <p:cNvSpPr/>
            <p:nvPr/>
          </p:nvSpPr>
          <p:spPr>
            <a:xfrm>
              <a:off x="5220072" y="4276304"/>
              <a:ext cx="504056" cy="50477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5" name="15 Elipse"/>
            <p:cNvSpPr/>
            <p:nvPr/>
          </p:nvSpPr>
          <p:spPr>
            <a:xfrm>
              <a:off x="5352293" y="4408714"/>
              <a:ext cx="239611" cy="2399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76" name="18 Conector recto"/>
            <p:cNvCxnSpPr/>
            <p:nvPr/>
          </p:nvCxnSpPr>
          <p:spPr>
            <a:xfrm>
              <a:off x="5472098" y="4528690"/>
              <a:ext cx="5400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19 Elipse"/>
            <p:cNvSpPr/>
            <p:nvPr/>
          </p:nvSpPr>
          <p:spPr>
            <a:xfrm>
              <a:off x="5952257" y="4468702"/>
              <a:ext cx="119805" cy="119975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41" name="40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43" name="42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42" name="41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11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30 CuadroTexto"/>
          <p:cNvSpPr txBox="1"/>
          <p:nvPr/>
        </p:nvSpPr>
        <p:spPr>
          <a:xfrm>
            <a:off x="-324544" y="148652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</a:t>
            </a:r>
            <a:r>
              <a:rPr lang="en-US" sz="23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TODA LA NATURALEZA</a:t>
            </a:r>
            <a:endParaRPr lang="en-US" sz="2300" spc="13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050" i="1" spc="130" dirty="0">
                <a:latin typeface="Arial" panose="020B0604020202020204" pitchFamily="34" charset="0"/>
                <a:cs typeface="Arial" panose="020B0604020202020204" pitchFamily="34" charset="0"/>
              </a:rPr>
              <a:t>Leonardo Da Vinci</a:t>
            </a:r>
            <a:r>
              <a:rPr lang="es-MX" sz="1050" i="1" spc="13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s-MX" sz="1100" i="1" spc="130" dirty="0">
                <a:latin typeface="Arial" panose="020B0604020202020204" pitchFamily="34" charset="0"/>
                <a:cs typeface="Arial" panose="020B0604020202020204" pitchFamily="34" charset="0"/>
              </a:rPr>
              <a:t>1452</a:t>
            </a:r>
            <a:r>
              <a:rPr lang="es-MX" sz="1050" i="1" spc="13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MX" sz="1100" i="1" spc="130" dirty="0">
                <a:latin typeface="Arial" panose="020B0604020202020204" pitchFamily="34" charset="0"/>
                <a:cs typeface="Arial" panose="020B0604020202020204" pitchFamily="34" charset="0"/>
              </a:rPr>
              <a:t>1519</a:t>
            </a:r>
            <a:r>
              <a:rPr lang="es-MX" sz="1050" i="1" spc="13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9" name="30 CuadroTexto"/>
          <p:cNvSpPr txBox="1"/>
          <p:nvPr/>
        </p:nvSpPr>
        <p:spPr>
          <a:xfrm>
            <a:off x="-4501008" y="1487522"/>
            <a:ext cx="66967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“EL AGUA”</a:t>
            </a:r>
            <a:endParaRPr lang="es-MX" sz="1100" b="1" i="1" u="sng" spc="1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52CDC233-315C-F646-A7C8-FD698A004CF5}"/>
                  </a:ext>
                </a:extLst>
              </p14:cNvPr>
              <p14:cNvContentPartPr/>
              <p14:nvPr/>
            </p14:nvContentPartPr>
            <p14:xfrm>
              <a:off x="3137946" y="760699"/>
              <a:ext cx="294120" cy="1054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52CDC233-315C-F646-A7C8-FD698A004C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2826" y="745579"/>
                <a:ext cx="3247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7C29C0C5-F7D2-D948-801C-23C93662E76C}"/>
                  </a:ext>
                </a:extLst>
              </p14:cNvPr>
              <p14:cNvContentPartPr/>
              <p14:nvPr/>
            </p14:nvContentPartPr>
            <p14:xfrm>
              <a:off x="3127506" y="750259"/>
              <a:ext cx="126360" cy="17892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C29C0C5-F7D2-D948-801C-23C93662E7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12386" y="735139"/>
                <a:ext cx="15696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3930107B-7D0B-F34C-9FF0-0C95F309313C}"/>
                  </a:ext>
                </a:extLst>
              </p14:cNvPr>
              <p14:cNvContentPartPr/>
              <p14:nvPr/>
            </p14:nvContentPartPr>
            <p14:xfrm>
              <a:off x="3263946" y="776539"/>
              <a:ext cx="147240" cy="5292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3930107B-7D0B-F34C-9FF0-0C95F30931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48826" y="761419"/>
                <a:ext cx="17784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1" name="Rectángulo 80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2" name="Rectángulo 81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3" name="CuadroTexto 82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3756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9005E-6 L 0.004 -0.327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63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32777 L 0.004 -0.768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04 -0.4497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45 L 0.004 -0.9011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601 L 0.004 -0.4437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44375 L 0.00382 -0.8557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060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486 L 0.004 -0.444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44491 L 0.00417 -0.9018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84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004 -0.4497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45 L 0.004 -0.9011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4 -0.44977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60" grpId="0"/>
      <p:bldP spid="60" grpId="1"/>
      <p:bldP spid="49" grpId="0"/>
      <p:bldP spid="49" grpId="1"/>
      <p:bldP spid="48" grpId="0"/>
      <p:bldP spid="48" grpId="1"/>
      <p:bldP spid="61" grpId="0"/>
      <p:bldP spid="62" grpId="0"/>
      <p:bldP spid="62" grpId="1"/>
      <p:bldP spid="31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Rectángulo"/>
          <p:cNvSpPr/>
          <p:nvPr/>
        </p:nvSpPr>
        <p:spPr>
          <a:xfrm>
            <a:off x="4788024" y="5445224"/>
            <a:ext cx="4220535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46 Rectángulo"/>
          <p:cNvSpPr/>
          <p:nvPr/>
        </p:nvSpPr>
        <p:spPr>
          <a:xfrm>
            <a:off x="4638790" y="548680"/>
            <a:ext cx="4220535" cy="236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39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41" name="40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43" name="42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42" name="41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12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pic>
        <p:nvPicPr>
          <p:cNvPr id="78" name="Imagen 77">
            <a:extLst>
              <a:ext uri="{FF2B5EF4-FFF2-40B4-BE49-F238E27FC236}">
                <a16:creationId xmlns:a16="http://schemas.microsoft.com/office/drawing/2014/main" id="{54AC96AA-0803-486C-8748-B35C1B5B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203" y="548680"/>
            <a:ext cx="9046797" cy="605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6FCA6F-53AF-4567-94BA-C40CE412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55598" y="1589683"/>
            <a:ext cx="4552105" cy="456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28 Imagen">
            <a:extLst>
              <a:ext uri="{FF2B5EF4-FFF2-40B4-BE49-F238E27FC236}">
                <a16:creationId xmlns:a16="http://schemas.microsoft.com/office/drawing/2014/main" id="{668A3D56-93DF-4E74-8097-84D15F001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334596" y="5548837"/>
            <a:ext cx="7990726" cy="893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30 CuadroTexto">
            <a:extLst>
              <a:ext uri="{FF2B5EF4-FFF2-40B4-BE49-F238E27FC236}">
                <a16:creationId xmlns:a16="http://schemas.microsoft.com/office/drawing/2014/main" id="{756EC6B8-38BD-4D4D-B3B3-31616961F989}"/>
              </a:ext>
            </a:extLst>
          </p:cNvPr>
          <p:cNvSpPr txBox="1"/>
          <p:nvPr/>
        </p:nvSpPr>
        <p:spPr>
          <a:xfrm>
            <a:off x="-1044624" y="5229200"/>
            <a:ext cx="92267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MX" sz="2400" b="1" spc="180" dirty="0">
                <a:latin typeface="Arial Black" panose="020B0A04020102020204" pitchFamily="34" charset="0"/>
              </a:rPr>
              <a:t>      </a:t>
            </a:r>
          </a:p>
          <a:p>
            <a:pPr algn="ctr">
              <a:lnSpc>
                <a:spcPts val="3000"/>
              </a:lnSpc>
            </a:pPr>
            <a:r>
              <a:rPr lang="es-MX" sz="2400" b="1" spc="180" dirty="0">
                <a:latin typeface="Arial Black" panose="020B0A04020102020204" pitchFamily="34" charset="0"/>
              </a:rPr>
              <a:t>Masa Continental del Planeta:</a:t>
            </a:r>
          </a:p>
          <a:p>
            <a:pPr algn="r">
              <a:lnSpc>
                <a:spcPts val="3000"/>
              </a:lnSpc>
            </a:pPr>
            <a:r>
              <a:rPr lang="en-US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1 </a:t>
            </a:r>
            <a:r>
              <a:rPr lang="en-US" sz="2400" b="1" spc="18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Billón</a:t>
            </a:r>
            <a:r>
              <a:rPr lang="en-US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83,207 </a:t>
            </a:r>
            <a:r>
              <a:rPr lang="en-US" sz="2400" b="1" spc="18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Millones</a:t>
            </a:r>
            <a:r>
              <a:rPr lang="en-US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km³</a:t>
            </a:r>
            <a:r>
              <a:rPr lang="es-MX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(99.8722 %) </a:t>
            </a:r>
            <a:endParaRPr lang="es-MX" sz="2400" b="1" i="1" u="sng" spc="1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6" name="28 Imagen">
            <a:extLst>
              <a:ext uri="{FF2B5EF4-FFF2-40B4-BE49-F238E27FC236}">
                <a16:creationId xmlns:a16="http://schemas.microsoft.com/office/drawing/2014/main" id="{6E37A785-7367-45A3-AF46-4FA3F18B0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161638" y="888166"/>
            <a:ext cx="6344082" cy="89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5" name="30 CuadroTexto">
            <a:extLst>
              <a:ext uri="{FF2B5EF4-FFF2-40B4-BE49-F238E27FC236}">
                <a16:creationId xmlns:a16="http://schemas.microsoft.com/office/drawing/2014/main" id="{11CA45CE-3329-4B0C-B005-5C6518A5EE34}"/>
              </a:ext>
            </a:extLst>
          </p:cNvPr>
          <p:cNvSpPr txBox="1"/>
          <p:nvPr/>
        </p:nvSpPr>
        <p:spPr>
          <a:xfrm>
            <a:off x="253618" y="934303"/>
            <a:ext cx="62521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spc="180" dirty="0" err="1">
                <a:latin typeface="Arial Black" panose="020B0A04020102020204" pitchFamily="34" charset="0"/>
              </a:rPr>
              <a:t>Volumen</a:t>
            </a:r>
            <a:r>
              <a:rPr lang="en-US" sz="2400" b="1" spc="180" dirty="0">
                <a:latin typeface="Arial Black" panose="020B0A04020102020204" pitchFamily="34" charset="0"/>
              </a:rPr>
              <a:t> Total de Agua:</a:t>
            </a:r>
            <a:endParaRPr lang="es-MX" sz="2400" b="1" spc="180" dirty="0">
              <a:latin typeface="Arial Black" panose="020B0A040201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1,386 </a:t>
            </a:r>
            <a:r>
              <a:rPr lang="en-US" sz="2400" b="1" spc="18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Millones</a:t>
            </a:r>
            <a:r>
              <a:rPr lang="en-US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km³ </a:t>
            </a:r>
            <a:r>
              <a:rPr lang="es-MX" sz="2400" b="1" spc="1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(0.1278 %)</a:t>
            </a:r>
            <a:endParaRPr lang="es-MX" sz="2400" b="1" i="1" u="sng" spc="1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  <a:cs typeface="Arial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F427BD5-0017-404A-8557-D1ACE1157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45" y="344245"/>
            <a:ext cx="6252102" cy="6143797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>
            <a:off x="5176226" y="5731062"/>
            <a:ext cx="156907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/>
          <p:cNvSpPr txBox="1"/>
          <p:nvPr/>
        </p:nvSpPr>
        <p:spPr>
          <a:xfrm>
            <a:off x="4128320" y="5589669"/>
            <a:ext cx="105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6,371 km</a:t>
            </a:r>
            <a:endParaRPr lang="en-US" b="1" dirty="0"/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4008128" y="1371920"/>
            <a:ext cx="556011" cy="283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1882268" y="846602"/>
            <a:ext cx="2159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/>
              <a:t>Lo más profundo</a:t>
            </a:r>
          </a:p>
          <a:p>
            <a:pPr algn="r"/>
            <a:r>
              <a:rPr lang="es-MX" b="1" dirty="0"/>
              <a:t>Del Mar  11.25 km </a:t>
            </a:r>
          </a:p>
          <a:p>
            <a:r>
              <a:rPr lang="es-MX" b="1" dirty="0"/>
              <a:t> </a:t>
            </a:r>
            <a:endParaRPr lang="en-US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028296" y="1618322"/>
            <a:ext cx="19903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     </a:t>
            </a:r>
            <a:r>
              <a:rPr lang="es-MX" sz="1600" dirty="0"/>
              <a:t>profundidad              promedio   3.9 km</a:t>
            </a:r>
          </a:p>
        </p:txBody>
      </p:sp>
      <p:sp>
        <p:nvSpPr>
          <p:cNvPr id="34" name="Flecha derecha 33"/>
          <p:cNvSpPr/>
          <p:nvPr/>
        </p:nvSpPr>
        <p:spPr>
          <a:xfrm rot="10800000">
            <a:off x="2272959" y="5751470"/>
            <a:ext cx="1716952" cy="72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7164288" y="5030527"/>
            <a:ext cx="16321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 Black" panose="020B0A04020102020204" pitchFamily="34" charset="0"/>
              </a:rPr>
              <a:t>Núcleo Interno</a:t>
            </a:r>
            <a:endParaRPr lang="en-US" sz="1100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164288" y="3932619"/>
            <a:ext cx="13789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>
                <a:latin typeface="Arial Black" panose="020B0A04020102020204" pitchFamily="34" charset="0"/>
              </a:rPr>
              <a:t>Núcleo Externo</a:t>
            </a:r>
            <a:endParaRPr lang="en-US" sz="1100" dirty="0">
              <a:latin typeface="Arial Black" panose="020B0A04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143919" y="2348444"/>
            <a:ext cx="12682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>
                <a:latin typeface="Arial Black" panose="020B0A04020102020204" pitchFamily="34" charset="0"/>
              </a:rPr>
              <a:t>Manto Interno</a:t>
            </a:r>
            <a:endParaRPr lang="en-US" sz="1100" dirty="0">
              <a:latin typeface="Arial Black" panose="020B0A040201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170920" y="1280760"/>
            <a:ext cx="13163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>
                <a:latin typeface="Arial Black" panose="020B0A04020102020204" pitchFamily="34" charset="0"/>
              </a:rPr>
              <a:t>Manto Externo</a:t>
            </a:r>
            <a:endParaRPr lang="en-US" sz="1100" dirty="0">
              <a:latin typeface="Arial Black" panose="020B0A040201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829907" y="1008503"/>
            <a:ext cx="8755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>
                <a:latin typeface="Arial Black" panose="020B0A04020102020204" pitchFamily="34" charset="0"/>
              </a:rPr>
              <a:t>Litósfera</a:t>
            </a:r>
            <a:endParaRPr lang="en-US" sz="1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  <p:bldP spid="85" grpId="0"/>
      <p:bldP spid="85" grpId="1"/>
      <p:bldP spid="2" grpId="0" animBg="1"/>
      <p:bldP spid="11" grpId="0"/>
      <p:bldP spid="14" grpId="0"/>
      <p:bldP spid="18" grpId="0"/>
      <p:bldP spid="3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Rectángulo"/>
          <p:cNvSpPr/>
          <p:nvPr/>
        </p:nvSpPr>
        <p:spPr>
          <a:xfrm>
            <a:off x="4788024" y="5445224"/>
            <a:ext cx="4220535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46 Rectángulo"/>
          <p:cNvSpPr/>
          <p:nvPr/>
        </p:nvSpPr>
        <p:spPr>
          <a:xfrm>
            <a:off x="4638790" y="548680"/>
            <a:ext cx="4220535" cy="2367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39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41" name="40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43" name="42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" name="43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42" name="41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13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FFAB5FE6-7DD3-455C-B099-429C5D35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624735" cy="5865970"/>
          </a:xfrm>
          <a:prstGeom prst="round2DiagRect">
            <a:avLst>
              <a:gd name="adj1" fmla="val 1696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7493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80 Grupo"/>
          <p:cNvGrpSpPr/>
          <p:nvPr/>
        </p:nvGrpSpPr>
        <p:grpSpPr>
          <a:xfrm>
            <a:off x="6069474" y="1473746"/>
            <a:ext cx="1753660" cy="4907582"/>
            <a:chOff x="6069474" y="1473746"/>
            <a:chExt cx="1753660" cy="5384254"/>
          </a:xfrm>
        </p:grpSpPr>
        <p:sp>
          <p:nvSpPr>
            <p:cNvPr id="76" name="75 Rectángulo"/>
            <p:cNvSpPr/>
            <p:nvPr/>
          </p:nvSpPr>
          <p:spPr>
            <a:xfrm>
              <a:off x="6069474" y="2204864"/>
              <a:ext cx="1753660" cy="465313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60000">
                  <a:srgbClr val="00B0A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5" name="74 Elipse"/>
            <p:cNvSpPr/>
            <p:nvPr/>
          </p:nvSpPr>
          <p:spPr>
            <a:xfrm>
              <a:off x="6094942" y="1473746"/>
              <a:ext cx="1728192" cy="1728192"/>
            </a:xfrm>
            <a:prstGeom prst="ellipse">
              <a:avLst/>
            </a:prstGeom>
            <a:solidFill>
              <a:srgbClr val="00B0AC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80" name="79 Grupo"/>
          <p:cNvGrpSpPr/>
          <p:nvPr/>
        </p:nvGrpSpPr>
        <p:grpSpPr>
          <a:xfrm>
            <a:off x="3517348" y="980728"/>
            <a:ext cx="1753660" cy="5400600"/>
            <a:chOff x="3517348" y="980728"/>
            <a:chExt cx="1753660" cy="5400600"/>
          </a:xfrm>
        </p:grpSpPr>
        <p:sp>
          <p:nvSpPr>
            <p:cNvPr id="47" name="46 Rectángulo"/>
            <p:cNvSpPr/>
            <p:nvPr/>
          </p:nvSpPr>
          <p:spPr>
            <a:xfrm>
              <a:off x="3517348" y="1628800"/>
              <a:ext cx="1753660" cy="4752528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60000">
                  <a:srgbClr val="008E8B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4" name="73 Elipse"/>
            <p:cNvSpPr/>
            <p:nvPr/>
          </p:nvSpPr>
          <p:spPr>
            <a:xfrm>
              <a:off x="3517348" y="980728"/>
              <a:ext cx="1728192" cy="1728192"/>
            </a:xfrm>
            <a:prstGeom prst="ellipse">
              <a:avLst/>
            </a:prstGeom>
            <a:solidFill>
              <a:srgbClr val="008E8B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21" name="20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23" name="22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23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22" name="21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14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971600" y="692696"/>
            <a:ext cx="1753660" cy="5760639"/>
            <a:chOff x="226052" y="1268761"/>
            <a:chExt cx="1753660" cy="5760639"/>
          </a:xfrm>
        </p:grpSpPr>
        <p:sp>
          <p:nvSpPr>
            <p:cNvPr id="42" name="41 Rectángulo"/>
            <p:cNvSpPr/>
            <p:nvPr/>
          </p:nvSpPr>
          <p:spPr>
            <a:xfrm>
              <a:off x="251520" y="1988840"/>
              <a:ext cx="1728192" cy="5040560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60000">
                  <a:srgbClr val="00605E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43 Elipse"/>
            <p:cNvSpPr/>
            <p:nvPr/>
          </p:nvSpPr>
          <p:spPr>
            <a:xfrm>
              <a:off x="226052" y="1268761"/>
              <a:ext cx="1728192" cy="1728192"/>
            </a:xfrm>
            <a:prstGeom prst="ellipse">
              <a:avLst/>
            </a:prstGeom>
            <a:solidFill>
              <a:srgbClr val="00605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68" name="67 CuadroTexto"/>
          <p:cNvSpPr txBox="1"/>
          <p:nvPr/>
        </p:nvSpPr>
        <p:spPr>
          <a:xfrm>
            <a:off x="911288" y="2512039"/>
            <a:ext cx="1899751" cy="3708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Solo el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0.007%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Del </a:t>
            </a:r>
            <a:r>
              <a:rPr lang="en-US" dirty="0" err="1">
                <a:solidFill>
                  <a:schemeClr val="bg1"/>
                </a:solidFill>
              </a:rPr>
              <a:t>agua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en la </a:t>
            </a:r>
            <a:r>
              <a:rPr lang="en-US" dirty="0" err="1">
                <a:solidFill>
                  <a:schemeClr val="bg1"/>
                </a:solidFill>
              </a:rPr>
              <a:t>tierra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es</a:t>
            </a:r>
            <a:r>
              <a:rPr lang="en-US" dirty="0">
                <a:solidFill>
                  <a:schemeClr val="bg1"/>
                </a:solidFill>
              </a:rPr>
              <a:t> potable,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y </a:t>
            </a:r>
            <a:r>
              <a:rPr lang="en-US" dirty="0" err="1">
                <a:solidFill>
                  <a:schemeClr val="bg1"/>
                </a:solidFill>
              </a:rPr>
              <a:t>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cantidad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disminuye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debido</a:t>
            </a:r>
            <a:r>
              <a:rPr lang="en-US" dirty="0">
                <a:solidFill>
                  <a:schemeClr val="bg1"/>
                </a:solidFill>
              </a:rPr>
              <a:t> a la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sobreexplotación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acuíferos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y la </a:t>
            </a:r>
            <a:r>
              <a:rPr lang="en-US" sz="1700" dirty="0" err="1">
                <a:solidFill>
                  <a:schemeClr val="bg1"/>
                </a:solidFill>
              </a:rPr>
              <a:t>contaminación</a:t>
            </a:r>
            <a:r>
              <a:rPr lang="en-US" sz="1700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9" name="68 CuadroTexto"/>
          <p:cNvSpPr txBox="1"/>
          <p:nvPr/>
        </p:nvSpPr>
        <p:spPr>
          <a:xfrm>
            <a:off x="3586747" y="2841898"/>
            <a:ext cx="161486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1262063" algn="l"/>
              </a:tabLst>
            </a:pPr>
            <a:r>
              <a:rPr lang="en-US" sz="1700" dirty="0">
                <a:solidFill>
                  <a:schemeClr val="bg1"/>
                </a:solidFill>
              </a:rPr>
              <a:t>En Africa y </a:t>
            </a:r>
          </a:p>
          <a:p>
            <a:pPr algn="ctr">
              <a:tabLst>
                <a:tab pos="1262063" algn="l"/>
              </a:tabLst>
            </a:pPr>
            <a:r>
              <a:rPr lang="en-US" sz="1700" dirty="0">
                <a:solidFill>
                  <a:schemeClr val="bg1"/>
                </a:solidFill>
              </a:rPr>
              <a:t>Asia, </a:t>
            </a:r>
            <a:r>
              <a:rPr lang="en-US" sz="1700" dirty="0" err="1">
                <a:solidFill>
                  <a:schemeClr val="bg1"/>
                </a:solidFill>
              </a:rPr>
              <a:t>mujeres</a:t>
            </a:r>
            <a:endParaRPr lang="en-US" sz="1700" dirty="0">
              <a:solidFill>
                <a:schemeClr val="bg1"/>
              </a:solidFill>
            </a:endParaRPr>
          </a:p>
          <a:p>
            <a:pPr algn="ctr">
              <a:tabLst>
                <a:tab pos="1262063" algn="l"/>
              </a:tabLst>
            </a:pPr>
            <a:r>
              <a:rPr lang="en-US" sz="1700" dirty="0">
                <a:solidFill>
                  <a:schemeClr val="bg1"/>
                </a:solidFill>
              </a:rPr>
              <a:t>y </a:t>
            </a:r>
            <a:r>
              <a:rPr lang="en-US" sz="1700" dirty="0" err="1">
                <a:solidFill>
                  <a:schemeClr val="bg1"/>
                </a:solidFill>
              </a:rPr>
              <a:t>niños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caminan</a:t>
            </a:r>
            <a:endParaRPr lang="en-US" sz="1700" dirty="0">
              <a:solidFill>
                <a:schemeClr val="bg1"/>
              </a:solidFill>
            </a:endParaRPr>
          </a:p>
          <a:p>
            <a:pPr algn="ctr">
              <a:tabLst>
                <a:tab pos="1262063" algn="l"/>
              </a:tabLst>
            </a:pPr>
            <a:r>
              <a:rPr lang="en-US" sz="1700" dirty="0" err="1">
                <a:solidFill>
                  <a:schemeClr val="bg1"/>
                </a:solidFill>
              </a:rPr>
              <a:t>una</a:t>
            </a:r>
            <a:r>
              <a:rPr lang="en-US" sz="1700" dirty="0">
                <a:solidFill>
                  <a:schemeClr val="bg1"/>
                </a:solidFill>
              </a:rPr>
              <a:t> media de </a:t>
            </a:r>
          </a:p>
          <a:p>
            <a:pPr algn="ctr">
              <a:tabLst>
                <a:tab pos="1262063" algn="l"/>
              </a:tabLst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km</a:t>
            </a:r>
            <a:r>
              <a:rPr lang="en-US" sz="1700" dirty="0">
                <a:solidFill>
                  <a:schemeClr val="bg1"/>
                </a:solidFill>
              </a:rPr>
              <a:t> al </a:t>
            </a:r>
            <a:r>
              <a:rPr lang="en-US" sz="1700" dirty="0" err="1">
                <a:solidFill>
                  <a:schemeClr val="bg1"/>
                </a:solidFill>
              </a:rPr>
              <a:t>día</a:t>
            </a:r>
            <a:r>
              <a:rPr lang="en-US" sz="1700" dirty="0">
                <a:solidFill>
                  <a:schemeClr val="bg1"/>
                </a:solidFill>
              </a:rPr>
              <a:t> para</a:t>
            </a:r>
          </a:p>
          <a:p>
            <a:pPr algn="ctr">
              <a:tabLst>
                <a:tab pos="1262063" algn="l"/>
              </a:tabLst>
            </a:pPr>
            <a:r>
              <a:rPr lang="en-US" sz="1700" dirty="0" err="1">
                <a:solidFill>
                  <a:schemeClr val="bg1"/>
                </a:solidFill>
              </a:rPr>
              <a:t>obtener</a:t>
            </a:r>
            <a:r>
              <a:rPr lang="en-US" sz="1700" dirty="0">
                <a:solidFill>
                  <a:schemeClr val="bg1"/>
                </a:solidFill>
              </a:rPr>
              <a:t> agua</a:t>
            </a:r>
            <a:r>
              <a:rPr lang="es-MX" sz="1700" dirty="0">
                <a:solidFill>
                  <a:schemeClr val="bg1"/>
                </a:solidFill>
              </a:rPr>
              <a:t>.</a:t>
            </a:r>
            <a:endParaRPr lang="en-US" sz="1700" dirty="0">
              <a:solidFill>
                <a:schemeClr val="bg1"/>
              </a:solidFill>
            </a:endParaRPr>
          </a:p>
          <a:p>
            <a:pPr algn="ctr">
              <a:tabLst>
                <a:tab pos="1262063" algn="l"/>
              </a:tabLst>
            </a:pPr>
            <a:r>
              <a:rPr lang="es-E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2,200 - </a:t>
            </a:r>
            <a:r>
              <a:rPr lang="es-MX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2,400</a:t>
            </a:r>
            <a:endParaRPr lang="es-E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tabLst>
                <a:tab pos="1262063" algn="l"/>
              </a:tabLst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millones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tabLst>
                <a:tab pos="1262063" algn="l"/>
              </a:tabLst>
            </a:pPr>
            <a:r>
              <a:rPr lang="en-US" sz="1700" dirty="0">
                <a:solidFill>
                  <a:schemeClr val="bg1"/>
                </a:solidFill>
              </a:rPr>
              <a:t>de personas </a:t>
            </a:r>
          </a:p>
          <a:p>
            <a:pPr algn="ctr">
              <a:tabLst>
                <a:tab pos="1262063" algn="l"/>
              </a:tabLst>
            </a:pPr>
            <a:r>
              <a:rPr lang="en-US" sz="1700" dirty="0">
                <a:solidFill>
                  <a:schemeClr val="bg1"/>
                </a:solidFill>
              </a:rPr>
              <a:t>en el </a:t>
            </a:r>
            <a:r>
              <a:rPr lang="en-US" sz="1700" dirty="0" err="1">
                <a:solidFill>
                  <a:schemeClr val="bg1"/>
                </a:solidFill>
              </a:rPr>
              <a:t>mundo</a:t>
            </a:r>
            <a:endParaRPr lang="en-US" sz="1700" dirty="0">
              <a:solidFill>
                <a:schemeClr val="bg1"/>
              </a:solidFill>
            </a:endParaRPr>
          </a:p>
          <a:p>
            <a:pPr algn="ctr">
              <a:tabLst>
                <a:tab pos="1262063" algn="l"/>
              </a:tabLst>
            </a:pP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viven</a:t>
            </a:r>
            <a:r>
              <a:rPr lang="en-US" sz="1700" dirty="0">
                <a:solidFill>
                  <a:schemeClr val="bg1"/>
                </a:solidFill>
              </a:rPr>
              <a:t> sin </a:t>
            </a:r>
          </a:p>
          <a:p>
            <a:pPr algn="ctr">
              <a:tabLst>
                <a:tab pos="1262063" algn="l"/>
              </a:tabLst>
            </a:pPr>
            <a:r>
              <a:rPr lang="en-US" sz="1700" dirty="0" err="1">
                <a:solidFill>
                  <a:schemeClr val="bg1"/>
                </a:solidFill>
              </a:rPr>
              <a:t>acceso</a:t>
            </a:r>
            <a:r>
              <a:rPr lang="en-US" sz="1700" dirty="0">
                <a:solidFill>
                  <a:schemeClr val="bg1"/>
                </a:solidFill>
              </a:rPr>
              <a:t> a </a:t>
            </a:r>
          </a:p>
          <a:p>
            <a:pPr algn="ctr">
              <a:tabLst>
                <a:tab pos="1262063" algn="l"/>
              </a:tabLst>
            </a:pPr>
            <a:r>
              <a:rPr lang="en-US" sz="1700" dirty="0" err="1">
                <a:solidFill>
                  <a:schemeClr val="bg1"/>
                </a:solidFill>
              </a:rPr>
              <a:t>agua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limpia</a:t>
            </a:r>
            <a:r>
              <a:rPr lang="en-US" sz="1700" dirty="0">
                <a:solidFill>
                  <a:schemeClr val="bg1"/>
                </a:solidFill>
              </a:rPr>
              <a:t>.</a:t>
            </a:r>
            <a:endParaRPr lang="es-MX" sz="1700" dirty="0">
              <a:solidFill>
                <a:schemeClr val="bg1"/>
              </a:solidFill>
            </a:endParaRPr>
          </a:p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6113691" y="3247626"/>
            <a:ext cx="177856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Eso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provoca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millones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de </a:t>
            </a:r>
            <a:r>
              <a:rPr lang="en-US" sz="1600" dirty="0" err="1">
                <a:solidFill>
                  <a:schemeClr val="bg1"/>
                </a:solidFill>
              </a:rPr>
              <a:t>niños</a:t>
            </a:r>
            <a:r>
              <a:rPr lang="en-US" sz="1600" dirty="0">
                <a:solidFill>
                  <a:schemeClr val="bg1"/>
                </a:solidFill>
              </a:rPr>
              <a:t> en el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mundo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sufran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enfermedades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Gastrointestinales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y que 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300,000</a:t>
            </a:r>
            <a:r>
              <a:rPr lang="en-US" sz="1600" dirty="0">
                <a:solidFill>
                  <a:schemeClr val="bg1"/>
                </a:solidFill>
              </a:rPr>
              <a:t> niño</a:t>
            </a:r>
            <a:r>
              <a:rPr lang="es-MX" sz="1600" dirty="0">
                <a:solidFill>
                  <a:schemeClr val="bg1"/>
                </a:solidFill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Menores de 5 años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muera</a:t>
            </a:r>
            <a:r>
              <a:rPr lang="es-MX" sz="1600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cada año.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7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3"/>
            <a:ext cx="1440160" cy="1440160"/>
          </a:xfrm>
          <a:prstGeom prst="ellipse">
            <a:avLst/>
          </a:prstGeom>
          <a:ln w="28575">
            <a:solidFill>
              <a:schemeClr val="bg1"/>
            </a:solidFill>
            <a:prstDash val="lgDash"/>
          </a:ln>
        </p:spPr>
      </p:pic>
      <p:pic>
        <p:nvPicPr>
          <p:cNvPr id="78" name="7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r="13726"/>
          <a:stretch/>
        </p:blipFill>
        <p:spPr>
          <a:xfrm>
            <a:off x="6240761" y="1450368"/>
            <a:ext cx="1436553" cy="1440160"/>
          </a:xfrm>
          <a:prstGeom prst="ellipse">
            <a:avLst/>
          </a:prstGeom>
          <a:ln w="28575">
            <a:solidFill>
              <a:schemeClr val="bg1"/>
            </a:solidFill>
            <a:prstDash val="lgDash"/>
          </a:ln>
        </p:spPr>
      </p:pic>
      <p:pic>
        <p:nvPicPr>
          <p:cNvPr id="79" name="7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r="8503"/>
          <a:stretch/>
        </p:blipFill>
        <p:spPr>
          <a:xfrm>
            <a:off x="3666784" y="1124744"/>
            <a:ext cx="1429319" cy="1440160"/>
          </a:xfrm>
          <a:prstGeom prst="ellipse">
            <a:avLst/>
          </a:prstGeom>
          <a:ln w="28575">
            <a:solidFill>
              <a:schemeClr val="bg1"/>
            </a:solidFill>
            <a:prstDash val="lgDash"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06BC61-BB5E-6D43-AD0D-9F7D9B6D1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561" y="2931730"/>
            <a:ext cx="1142974" cy="588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008A3E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78DF18-8BDB-BE46-801F-E3B7A31A6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649" y="2422328"/>
            <a:ext cx="867902" cy="509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008A3E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47C97B-111C-184B-86AE-34B7D90E8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232" y="2547606"/>
            <a:ext cx="898273" cy="786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008A3E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2" name="Rectángulo 31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11942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6;p43"/>
          <p:cNvSpPr txBox="1">
            <a:spLocks/>
          </p:cNvSpPr>
          <p:nvPr/>
        </p:nvSpPr>
        <p:spPr>
          <a:xfrm>
            <a:off x="3275856" y="1400510"/>
            <a:ext cx="5565341" cy="181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spcAft>
                <a:spcPts val="1600"/>
              </a:spcAft>
              <a:buClr>
                <a:schemeClr val="lt1"/>
              </a:buClr>
              <a:buSzPts val="1400"/>
              <a:defRPr/>
            </a:pPr>
            <a:r>
              <a:rPr lang="es-ES" sz="1600" b="1" i="1" dirty="0">
                <a:ea typeface="Roboto"/>
                <a:cs typeface="Roboto"/>
                <a:sym typeface="Roboto"/>
              </a:rPr>
              <a:t>Desarrollar e implementar 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una Nueva </a:t>
            </a:r>
            <a:r>
              <a:rPr lang="es-ES" sz="1600" b="1" i="1" dirty="0">
                <a:ea typeface="Roboto"/>
                <a:cs typeface="Roboto"/>
                <a:sym typeface="Roboto"/>
              </a:rPr>
              <a:t>C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ultura del  Agua, en Ciudad Juárez, con el objeto primordial de generar una Conciencia, sustentada en la información</a:t>
            </a:r>
            <a:r>
              <a:rPr lang="es-MX" sz="1600" b="1" i="1" kern="0" dirty="0">
                <a:ea typeface="Roboto"/>
                <a:cs typeface="Roboto"/>
                <a:sym typeface="Roboto"/>
              </a:rPr>
              <a:t> y comprensión 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de la problemática hídrica actual, y</a:t>
            </a:r>
            <a:r>
              <a:rPr lang="es-MX" sz="1600" b="1" i="1" kern="0" dirty="0">
                <a:ea typeface="Roboto"/>
                <a:cs typeface="Roboto"/>
                <a:sym typeface="Roboto"/>
              </a:rPr>
              <a:t> se 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revaloriz</a:t>
            </a:r>
            <a:r>
              <a:rPr lang="es-MX" sz="1600" b="1" i="1" kern="0" dirty="0">
                <a:ea typeface="Roboto"/>
                <a:cs typeface="Roboto"/>
                <a:sym typeface="Roboto"/>
              </a:rPr>
              <a:t>e 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el compromiso</a:t>
            </a:r>
            <a:r>
              <a:rPr lang="es-MX" sz="1600" b="1" i="1" kern="0" dirty="0">
                <a:ea typeface="Roboto"/>
                <a:cs typeface="Roboto"/>
                <a:sym typeface="Roboto"/>
              </a:rPr>
              <a:t> de 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reducir los altos consumos de agua, </a:t>
            </a:r>
            <a:r>
              <a:rPr lang="es-MX" sz="1600" b="1" i="1" kern="0" dirty="0">
                <a:ea typeface="Roboto"/>
                <a:cs typeface="Roboto"/>
                <a:sym typeface="Roboto"/>
              </a:rPr>
              <a:t>para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 la conservación del vital líquido y el Derecho al Agua </a:t>
            </a:r>
            <a:r>
              <a:rPr lang="es-MX" sz="1600" b="1" i="1" kern="0" dirty="0">
                <a:ea typeface="Roboto"/>
                <a:cs typeface="Roboto"/>
                <a:sym typeface="Roboto"/>
              </a:rPr>
              <a:t>de </a:t>
            </a:r>
            <a:r>
              <a:rPr lang="es-ES" sz="1600" b="1" i="1" kern="0" dirty="0">
                <a:ea typeface="Roboto"/>
                <a:cs typeface="Roboto"/>
                <a:sym typeface="Roboto"/>
              </a:rPr>
              <a:t>sus futuras generaciones. </a:t>
            </a:r>
            <a:endParaRPr lang="es-ES" sz="1600" b="1" i="1" dirty="0">
              <a:ea typeface="Roboto"/>
              <a:sym typeface="Roboto"/>
            </a:endParaRPr>
          </a:p>
        </p:txBody>
      </p:sp>
      <p:sp>
        <p:nvSpPr>
          <p:cNvPr id="256" name="Google Shape;256;p43"/>
          <p:cNvSpPr txBox="1">
            <a:spLocks noGrp="1"/>
          </p:cNvSpPr>
          <p:nvPr>
            <p:ph type="body" idx="4294967295"/>
          </p:nvPr>
        </p:nvSpPr>
        <p:spPr>
          <a:xfrm>
            <a:off x="3707175" y="991190"/>
            <a:ext cx="4316506" cy="5343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/>
              <a:t>   </a:t>
            </a:r>
            <a:r>
              <a:rPr lang="en" sz="2400" b="1" i="1" dirty="0"/>
              <a:t>M I S I Ó N</a:t>
            </a:r>
            <a:endParaRPr sz="1600" i="1" dirty="0"/>
          </a:p>
        </p:txBody>
      </p:sp>
      <p:pic>
        <p:nvPicPr>
          <p:cNvPr id="9" name="8 Imagen" descr="bigstock-blue-earth-world-with-dripping-315238501_1_621x621.jpeg"/>
          <p:cNvPicPr>
            <a:picLocks noChangeAspect="1"/>
          </p:cNvPicPr>
          <p:nvPr/>
        </p:nvPicPr>
        <p:blipFill>
          <a:blip r:embed="rId3">
            <a:lum bright="10000"/>
          </a:blip>
          <a:srcRect l="2709" r="-136"/>
          <a:stretch>
            <a:fillRect/>
          </a:stretch>
        </p:blipFill>
        <p:spPr>
          <a:xfrm>
            <a:off x="157884" y="1097879"/>
            <a:ext cx="3072121" cy="3098202"/>
          </a:xfrm>
          <a:prstGeom prst="rect">
            <a:avLst/>
          </a:prstGeom>
        </p:spPr>
      </p:pic>
      <p:sp>
        <p:nvSpPr>
          <p:cNvPr id="5" name="Google Shape;256;p43"/>
          <p:cNvSpPr txBox="1">
            <a:spLocks/>
          </p:cNvSpPr>
          <p:nvPr/>
        </p:nvSpPr>
        <p:spPr>
          <a:xfrm>
            <a:off x="3707175" y="3432524"/>
            <a:ext cx="4316506" cy="51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Aft>
                <a:spcPts val="1600"/>
              </a:spcAft>
              <a:buNone/>
            </a:pPr>
            <a:r>
              <a:rPr lang="pt-BR" sz="2400" b="1" dirty="0">
                <a:solidFill>
                  <a:schemeClr val="tx1"/>
                </a:solidFill>
                <a:latin typeface="+mn-lt"/>
              </a:rPr>
              <a:t>   </a:t>
            </a:r>
            <a:r>
              <a:rPr lang="pt-BR" sz="2400" b="1" i="1" dirty="0">
                <a:solidFill>
                  <a:schemeClr val="tx1"/>
                </a:solidFill>
                <a:latin typeface="+mn-lt"/>
              </a:rPr>
              <a:t>V I S I Ó N  </a:t>
            </a:r>
            <a:endParaRPr lang="pt-BR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Google Shape;256;p43"/>
          <p:cNvSpPr txBox="1">
            <a:spLocks/>
          </p:cNvSpPr>
          <p:nvPr/>
        </p:nvSpPr>
        <p:spPr>
          <a:xfrm>
            <a:off x="3275856" y="4112745"/>
            <a:ext cx="5565341" cy="175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spcAft>
                <a:spcPts val="1600"/>
              </a:spcAft>
              <a:buClr>
                <a:schemeClr val="lt1"/>
              </a:buClr>
              <a:buSzPts val="1400"/>
              <a:defRPr/>
            </a:pPr>
            <a:r>
              <a:rPr lang="es-ES" sz="1600" b="1" i="1" dirty="0">
                <a:ea typeface="Roboto"/>
                <a:cs typeface="Roboto"/>
                <a:sym typeface="Roboto"/>
              </a:rPr>
              <a:t>Ciudad Juárez, logra el uso sostenible del agua, </a:t>
            </a:r>
            <a:r>
              <a:rPr lang="es-MX" sz="1600" b="1" i="1" dirty="0">
                <a:ea typeface="Roboto"/>
                <a:cs typeface="Roboto"/>
                <a:sym typeface="Roboto"/>
              </a:rPr>
              <a:t>con</a:t>
            </a:r>
            <a:r>
              <a:rPr lang="es-ES" sz="1600" b="1" i="1" dirty="0">
                <a:ea typeface="Roboto"/>
                <a:cs typeface="Roboto"/>
                <a:sym typeface="Roboto"/>
              </a:rPr>
              <a:t> la implementación de esquemas educativos permanentes, </a:t>
            </a:r>
            <a:r>
              <a:rPr lang="es-MX" sz="1600" b="1" i="1" dirty="0">
                <a:ea typeface="Roboto"/>
                <a:cs typeface="Roboto"/>
                <a:sym typeface="Roboto"/>
              </a:rPr>
              <a:t>a través de una nueva cultura del agua </a:t>
            </a:r>
            <a:r>
              <a:rPr lang="es-ES" sz="1600" b="1" i="1" dirty="0">
                <a:ea typeface="Roboto"/>
                <a:cs typeface="Roboto"/>
                <a:sym typeface="Roboto"/>
              </a:rPr>
              <a:t>que mantiene un alto nivel de conciencia y compromiso de sus ciudadanos</a:t>
            </a:r>
            <a:r>
              <a:rPr lang="es-MX" sz="1600" b="1" i="1" dirty="0">
                <a:ea typeface="Roboto"/>
                <a:cs typeface="Roboto"/>
                <a:sym typeface="Roboto"/>
              </a:rPr>
              <a:t>,</a:t>
            </a:r>
            <a:r>
              <a:rPr lang="es-ES" sz="1600" b="1" i="1" dirty="0">
                <a:ea typeface="Roboto"/>
                <a:cs typeface="Roboto"/>
                <a:sym typeface="Roboto"/>
              </a:rPr>
              <a:t> y asegura </a:t>
            </a:r>
            <a:r>
              <a:rPr lang="es-MX" sz="1600" b="1" i="1" dirty="0">
                <a:ea typeface="Roboto"/>
                <a:cs typeface="Roboto"/>
                <a:sym typeface="Roboto"/>
              </a:rPr>
              <a:t>el Derecho al Agua </a:t>
            </a:r>
            <a:r>
              <a:rPr lang="es-ES" sz="1600" b="1" i="1" dirty="0">
                <a:ea typeface="Roboto"/>
                <a:cs typeface="Roboto"/>
                <a:sym typeface="Roboto"/>
              </a:rPr>
              <a:t>de forma intergeneracional, para todos sus habitantes. </a:t>
            </a:r>
            <a:endParaRPr lang="pt-BR" sz="2400" b="1" i="1" dirty="0"/>
          </a:p>
          <a:p>
            <a:pPr algn="just">
              <a:spcAft>
                <a:spcPts val="1600"/>
              </a:spcAft>
              <a:buClr>
                <a:schemeClr val="lt1"/>
              </a:buClr>
              <a:buSzPts val="1400"/>
              <a:defRPr/>
            </a:pPr>
            <a:endParaRPr lang="es-ES" sz="1600" dirty="0">
              <a:ea typeface="Roboto"/>
              <a:cs typeface="Roboto"/>
              <a:sym typeface="Roboto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57885" y="4437112"/>
            <a:ext cx="31179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“El agua lo es todo. </a:t>
            </a:r>
          </a:p>
          <a:p>
            <a:pPr algn="ctr"/>
            <a:r>
              <a:rPr lang="es-ES" b="1" dirty="0"/>
              <a:t>Sin agua, no hay vida, ni los países ni las sociedades pueden desarrollarse económica, cultural, social o políticamente”.</a:t>
            </a:r>
          </a:p>
          <a:p>
            <a:pPr algn="ctr"/>
            <a:endParaRPr lang="es-ES" b="1" dirty="0"/>
          </a:p>
          <a:p>
            <a:pPr algn="r"/>
            <a:r>
              <a:rPr lang="es-ES" sz="1200" b="1" i="1" dirty="0" err="1"/>
              <a:t>World</a:t>
            </a:r>
            <a:r>
              <a:rPr lang="es-ES" sz="1200" b="1" i="1" dirty="0"/>
              <a:t> </a:t>
            </a:r>
            <a:r>
              <a:rPr lang="es-ES" sz="1200" b="1" i="1" dirty="0" err="1"/>
              <a:t>Water</a:t>
            </a:r>
            <a:r>
              <a:rPr lang="es-ES" sz="1200" b="1" i="1" dirty="0"/>
              <a:t> Council, 2018</a:t>
            </a:r>
            <a:endParaRPr lang="es-MX" sz="1200" b="1" i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7" y="45970"/>
            <a:ext cx="2610274" cy="8897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6B374AB-DE12-132A-3F33-252F65675E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92"/>
          <a:stretch/>
        </p:blipFill>
        <p:spPr>
          <a:xfrm>
            <a:off x="5256486" y="443068"/>
            <a:ext cx="1259730" cy="3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6" grpId="0" build="p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08520" y="681262"/>
            <a:ext cx="9289032" cy="562805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0" name="19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21" name="20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23" name="22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23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22" name="21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15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2127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arcador de contenido 5">
            <a:extLst>
              <a:ext uri="{FF2B5EF4-FFF2-40B4-BE49-F238E27FC236}">
                <a16:creationId xmlns:a16="http://schemas.microsoft.com/office/drawing/2014/main" id="{93328C66-4D4A-3F4D-87AA-AD7E8E373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087" y="862001"/>
            <a:ext cx="5776233" cy="5211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19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21" name="20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23" name="22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23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22" name="21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16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uadroTexto 14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12814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3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8" y="2708920"/>
            <a:ext cx="9144000" cy="3569368"/>
          </a:xfrm>
          <a:prstGeom prst="rect">
            <a:avLst/>
          </a:prstGeom>
        </p:spPr>
      </p:pic>
      <p:grpSp>
        <p:nvGrpSpPr>
          <p:cNvPr id="29" name="28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0" name="29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17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ángulo 1"/>
          <p:cNvSpPr/>
          <p:nvPr/>
        </p:nvSpPr>
        <p:spPr>
          <a:xfrm>
            <a:off x="827584" y="2564904"/>
            <a:ext cx="7632848" cy="1540742"/>
          </a:xfrm>
          <a:custGeom>
            <a:avLst/>
            <a:gdLst>
              <a:gd name="connsiteX0" fmla="*/ 0 w 9793088"/>
              <a:gd name="connsiteY0" fmla="*/ 0 h 771953"/>
              <a:gd name="connsiteX1" fmla="*/ 9793088 w 9793088"/>
              <a:gd name="connsiteY1" fmla="*/ 0 h 771953"/>
              <a:gd name="connsiteX2" fmla="*/ 9793088 w 9793088"/>
              <a:gd name="connsiteY2" fmla="*/ 771953 h 771953"/>
              <a:gd name="connsiteX3" fmla="*/ 0 w 9793088"/>
              <a:gd name="connsiteY3" fmla="*/ 771953 h 771953"/>
              <a:gd name="connsiteX4" fmla="*/ 0 w 9793088"/>
              <a:gd name="connsiteY4" fmla="*/ 0 h 771953"/>
              <a:gd name="connsiteX0" fmla="*/ 0 w 10021688"/>
              <a:gd name="connsiteY0" fmla="*/ 0 h 771953"/>
              <a:gd name="connsiteX1" fmla="*/ 10021688 w 10021688"/>
              <a:gd name="connsiteY1" fmla="*/ 0 h 771953"/>
              <a:gd name="connsiteX2" fmla="*/ 9793088 w 10021688"/>
              <a:gd name="connsiteY2" fmla="*/ 771953 h 771953"/>
              <a:gd name="connsiteX3" fmla="*/ 0 w 10021688"/>
              <a:gd name="connsiteY3" fmla="*/ 771953 h 771953"/>
              <a:gd name="connsiteX4" fmla="*/ 0 w 10021688"/>
              <a:gd name="connsiteY4" fmla="*/ 0 h 771953"/>
              <a:gd name="connsiteX0" fmla="*/ 183387 w 10205075"/>
              <a:gd name="connsiteY0" fmla="*/ 0 h 771953"/>
              <a:gd name="connsiteX1" fmla="*/ 10205075 w 10205075"/>
              <a:gd name="connsiteY1" fmla="*/ 0 h 771953"/>
              <a:gd name="connsiteX2" fmla="*/ 9976475 w 10205075"/>
              <a:gd name="connsiteY2" fmla="*/ 771953 h 771953"/>
              <a:gd name="connsiteX3" fmla="*/ 0 w 10205075"/>
              <a:gd name="connsiteY3" fmla="*/ 761328 h 771953"/>
              <a:gd name="connsiteX4" fmla="*/ 183387 w 10205075"/>
              <a:gd name="connsiteY4" fmla="*/ 0 h 771953"/>
              <a:gd name="connsiteX0" fmla="*/ 155879 w 10177567"/>
              <a:gd name="connsiteY0" fmla="*/ 0 h 771953"/>
              <a:gd name="connsiteX1" fmla="*/ 10177567 w 10177567"/>
              <a:gd name="connsiteY1" fmla="*/ 0 h 771953"/>
              <a:gd name="connsiteX2" fmla="*/ 9948967 w 10177567"/>
              <a:gd name="connsiteY2" fmla="*/ 771953 h 771953"/>
              <a:gd name="connsiteX3" fmla="*/ 0 w 10177567"/>
              <a:gd name="connsiteY3" fmla="*/ 771953 h 771953"/>
              <a:gd name="connsiteX4" fmla="*/ 155879 w 10177567"/>
              <a:gd name="connsiteY4" fmla="*/ 0 h 77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567" h="771953">
                <a:moveTo>
                  <a:pt x="155879" y="0"/>
                </a:moveTo>
                <a:lnTo>
                  <a:pt x="10177567" y="0"/>
                </a:lnTo>
                <a:lnTo>
                  <a:pt x="9948967" y="771953"/>
                </a:lnTo>
                <a:lnTo>
                  <a:pt x="0" y="771953"/>
                </a:lnTo>
                <a:lnTo>
                  <a:pt x="155879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-1836712" y="1340768"/>
            <a:ext cx="11161240" cy="13542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107504" y="1124744"/>
            <a:ext cx="8784976" cy="154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2800" kern="14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EL AGUA ES UN TESORO NO LO </a:t>
            </a:r>
          </a:p>
          <a:p>
            <a:pPr algn="ctr">
              <a:lnSpc>
                <a:spcPts val="5600"/>
              </a:lnSpc>
            </a:pPr>
            <a:r>
              <a:rPr lang="en-US" sz="6600" kern="14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DESPERDICIES</a:t>
            </a:r>
            <a:endParaRPr lang="es-MX" sz="3200" kern="1400" spc="150" dirty="0">
              <a:latin typeface="Arial Black" panose="020B0A04020102020204" pitchFamily="34" charset="0"/>
            </a:endParaRPr>
          </a:p>
        </p:txBody>
      </p:sp>
      <p:sp>
        <p:nvSpPr>
          <p:cNvPr id="15" name="15 CuadroTexto"/>
          <p:cNvSpPr txBox="1"/>
          <p:nvPr/>
        </p:nvSpPr>
        <p:spPr>
          <a:xfrm>
            <a:off x="179512" y="2694979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“</a:t>
            </a:r>
            <a:r>
              <a:rPr lang="es-MX" sz="25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Sin agua, no existe </a:t>
            </a:r>
            <a:r>
              <a:rPr lang="es-MX" sz="2500" kern="1400" spc="150">
                <a:solidFill>
                  <a:srgbClr val="004240"/>
                </a:solidFill>
                <a:latin typeface="Arial Black" panose="020B0A04020102020204" pitchFamily="34" charset="0"/>
              </a:rPr>
              <a:t>la Ciudad</a:t>
            </a:r>
            <a:r>
              <a:rPr lang="en-US" sz="25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”</a:t>
            </a:r>
            <a:endParaRPr lang="es-MX" sz="2500" kern="1400" spc="150" dirty="0">
              <a:solidFill>
                <a:srgbClr val="00424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4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 El usuario es el centro de todo lo que hacemos </a:t>
            </a:r>
            <a:endParaRPr lang="en-US" sz="1400" kern="1400" spc="150" dirty="0">
              <a:solidFill>
                <a:srgbClr val="00424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16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		       Sergio Nevárez Rodríguez</a:t>
            </a:r>
          </a:p>
          <a:p>
            <a:pPr algn="ctr"/>
            <a:r>
              <a:rPr lang="es-MX" sz="16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 		       Director Ejecutivo JMAS </a:t>
            </a:r>
            <a:r>
              <a:rPr lang="es-MX" sz="17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Juárez</a:t>
            </a:r>
            <a:r>
              <a:rPr lang="es-MX" sz="1600" kern="1400" spc="150" dirty="0">
                <a:solidFill>
                  <a:srgbClr val="00424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8391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2 Grupo">
            <a:extLst>
              <a:ext uri="{FF2B5EF4-FFF2-40B4-BE49-F238E27FC236}">
                <a16:creationId xmlns:a16="http://schemas.microsoft.com/office/drawing/2014/main" id="{FE7CC34F-49A4-4243-B06A-23B77194DBE1}"/>
              </a:ext>
            </a:extLst>
          </p:cNvPr>
          <p:cNvGrpSpPr/>
          <p:nvPr/>
        </p:nvGrpSpPr>
        <p:grpSpPr>
          <a:xfrm>
            <a:off x="9252520" y="398274"/>
            <a:ext cx="5931392" cy="6271085"/>
            <a:chOff x="9248620" y="1401563"/>
            <a:chExt cx="5935292" cy="3893432"/>
          </a:xfrm>
        </p:grpSpPr>
        <p:pic>
          <p:nvPicPr>
            <p:cNvPr id="3" name="9 Imagen">
              <a:extLst>
                <a:ext uri="{FF2B5EF4-FFF2-40B4-BE49-F238E27FC236}">
                  <a16:creationId xmlns:a16="http://schemas.microsoft.com/office/drawing/2014/main" id="{F3C561FF-9C6A-4E80-824C-F1A514E6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7461"/>
            <a:stretch>
              <a:fillRect/>
            </a:stretch>
          </p:blipFill>
          <p:spPr>
            <a:xfrm>
              <a:off x="9396538" y="1401563"/>
              <a:ext cx="5787374" cy="389343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15 CuadroTexto">
              <a:extLst>
                <a:ext uri="{FF2B5EF4-FFF2-40B4-BE49-F238E27FC236}">
                  <a16:creationId xmlns:a16="http://schemas.microsoft.com/office/drawing/2014/main" id="{4993CA55-1F10-41FA-B008-01C4250478AF}"/>
                </a:ext>
              </a:extLst>
            </p:cNvPr>
            <p:cNvSpPr txBox="1"/>
            <p:nvPr/>
          </p:nvSpPr>
          <p:spPr>
            <a:xfrm>
              <a:off x="9248620" y="1569940"/>
              <a:ext cx="5931392" cy="95446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800" strike="noStrike" kern="1200" cap="none" spc="-15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 Black" panose="020B0A04020102020204" pitchFamily="34" charset="0"/>
                </a:rPr>
                <a:t>PLAN ESTATAL HÍDRICO</a:t>
              </a:r>
              <a:r>
                <a:rPr lang="es-MX" sz="2800" spc="-15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 </a:t>
              </a:r>
              <a:r>
                <a:rPr lang="es-MX" sz="2800" b="0" i="0" u="none" spc="-150" dirty="0">
                  <a:solidFill>
                    <a:srgbClr val="000000"/>
                  </a:solidFill>
                  <a:effectLst/>
                  <a:latin typeface="Arial Black" panose="020B0A04020102020204" pitchFamily="34" charset="0"/>
                  <a:ea typeface="+mn-ea"/>
                  <a:cs typeface="+mn-cs"/>
                </a:rPr>
                <a:t>2040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3000" spc="-15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PEH 2040</a:t>
              </a:r>
              <a:endParaRPr lang="es-MX" sz="3000" b="0" i="0" u="none" spc="-15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s-MX" sz="2400" b="0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onisia" pitchFamily="2"/>
                <a:ea typeface="+mn-ea"/>
                <a:cs typeface="+mn-cs"/>
              </a:endParaRPr>
            </a:p>
          </p:txBody>
        </p:sp>
      </p:grpSp>
      <p:sp>
        <p:nvSpPr>
          <p:cNvPr id="6" name="19 Triángulo isósceles">
            <a:extLst>
              <a:ext uri="{FF2B5EF4-FFF2-40B4-BE49-F238E27FC236}">
                <a16:creationId xmlns:a16="http://schemas.microsoft.com/office/drawing/2014/main" id="{A4A213F1-6B71-48A6-94B6-03212B88663B}"/>
              </a:ext>
            </a:extLst>
          </p:cNvPr>
          <p:cNvSpPr/>
          <p:nvPr/>
        </p:nvSpPr>
        <p:spPr>
          <a:xfrm>
            <a:off x="4139952" y="8037512"/>
            <a:ext cx="864097" cy="216024"/>
          </a:xfrm>
          <a:custGeom>
            <a:avLst>
              <a:gd name="f8" fmla="val 500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50000"/>
              <a:gd name="f9" fmla="+- 0 0 -360"/>
              <a:gd name="f10" fmla="+- 0 0 -270"/>
              <a:gd name="f11" fmla="+- 0 0 -180"/>
              <a:gd name="f12" fmla="+- 0 0 -9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*/ f16 f37 1"/>
              <a:gd name="f43" fmla="+- f41 0 f16"/>
              <a:gd name="f44" fmla="+- f40 0 f16"/>
              <a:gd name="f45" fmla="*/ f41 f37 1"/>
              <a:gd name="f46" fmla="*/ f40 f37 1"/>
              <a:gd name="f47" fmla="*/ f43 1 2"/>
              <a:gd name="f48" fmla="*/ f44 1 2"/>
              <a:gd name="f49" fmla="*/ f44 f17 1"/>
              <a:gd name="f50" fmla="+- f16 f47 0"/>
              <a:gd name="f51" fmla="*/ f49 1 200000"/>
              <a:gd name="f52" fmla="*/ f49 1 100000"/>
              <a:gd name="f53" fmla="+- f51 f48 0"/>
              <a:gd name="f54" fmla="*/ f51 f37 1"/>
              <a:gd name="f55" fmla="*/ f50 f37 1"/>
              <a:gd name="f56" fmla="*/ f52 f37 1"/>
              <a:gd name="f57" fmla="*/ f53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6" y="f42"/>
              </a:cxn>
              <a:cxn ang="f34">
                <a:pos x="f54" y="f55"/>
              </a:cxn>
              <a:cxn ang="f35">
                <a:pos x="f42" y="f45"/>
              </a:cxn>
              <a:cxn ang="f35">
                <a:pos x="f56" y="f45"/>
              </a:cxn>
              <a:cxn ang="f35">
                <a:pos x="f46" y="f45"/>
              </a:cxn>
              <a:cxn ang="f36">
                <a:pos x="f57" y="f55"/>
              </a:cxn>
            </a:cxnLst>
            <a:rect l="f54" t="f55" r="f57" b="f45"/>
            <a:pathLst>
              <a:path>
                <a:moveTo>
                  <a:pt x="f42" y="f45"/>
                </a:moveTo>
                <a:lnTo>
                  <a:pt x="f56" y="f42"/>
                </a:lnTo>
                <a:lnTo>
                  <a:pt x="f46" y="f45"/>
                </a:ln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20 CuadroTexto">
            <a:extLst>
              <a:ext uri="{FF2B5EF4-FFF2-40B4-BE49-F238E27FC236}">
                <a16:creationId xmlns:a16="http://schemas.microsoft.com/office/drawing/2014/main" id="{1BF1373B-4116-453E-BC56-CEFF171AA793}"/>
              </a:ext>
            </a:extLst>
          </p:cNvPr>
          <p:cNvSpPr txBox="1"/>
          <p:nvPr/>
        </p:nvSpPr>
        <p:spPr>
          <a:xfrm rot="16200004">
            <a:off x="-1941582" y="2999159"/>
            <a:ext cx="5727774" cy="8925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SOLUCIÓN </a:t>
            </a:r>
            <a:r>
              <a:rPr kumimoji="0" lang="en-US" sz="18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2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DE</a:t>
            </a:r>
            <a:r>
              <a:rPr kumimoji="0" lang="en-US" sz="20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000" b="0" i="0" u="none" strike="noStrike" kern="1200" cap="none" spc="1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sustentabilidad</a:t>
            </a:r>
            <a:r>
              <a:rPr kumimoji="0" lang="en-US" sz="20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 de </a:t>
            </a:r>
            <a:r>
              <a:rPr kumimoji="0" lang="en-US" sz="2000" b="0" i="0" u="none" strike="noStrike" kern="1200" cap="none" spc="1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nuestro</a:t>
            </a:r>
            <a:r>
              <a:rPr kumimoji="0" lang="en-US" sz="2000" b="0" i="0" u="none" strike="noStrike" kern="1200" cap="none" spc="1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2000" b="0" i="0" u="none" strike="noStrike" kern="1200" cap="none" spc="1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bolsón</a:t>
            </a:r>
            <a:endParaRPr kumimoji="0" lang="es-MX" sz="3200" b="1" i="0" u="none" strike="noStrike" kern="1200" cap="none" spc="1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3" name="28 Grupo">
            <a:extLst>
              <a:ext uri="{FF2B5EF4-FFF2-40B4-BE49-F238E27FC236}">
                <a16:creationId xmlns:a16="http://schemas.microsoft.com/office/drawing/2014/main" id="{5AB02358-57C1-4EDA-8114-EF0C59120CA0}"/>
              </a:ext>
            </a:extLst>
          </p:cNvPr>
          <p:cNvGrpSpPr/>
          <p:nvPr/>
        </p:nvGrpSpPr>
        <p:grpSpPr>
          <a:xfrm>
            <a:off x="9972601" y="5723961"/>
            <a:ext cx="827577" cy="369332"/>
            <a:chOff x="9972601" y="5723961"/>
            <a:chExt cx="827577" cy="369332"/>
          </a:xfrm>
        </p:grpSpPr>
        <p:grpSp>
          <p:nvGrpSpPr>
            <p:cNvPr id="14" name="29 Grupo">
              <a:extLst>
                <a:ext uri="{FF2B5EF4-FFF2-40B4-BE49-F238E27FC236}">
                  <a16:creationId xmlns:a16="http://schemas.microsoft.com/office/drawing/2014/main" id="{8CDEF8E4-0909-4A5A-983A-9F77BA9BB67D}"/>
                </a:ext>
              </a:extLst>
            </p:cNvPr>
            <p:cNvGrpSpPr/>
            <p:nvPr/>
          </p:nvGrpSpPr>
          <p:grpSpPr>
            <a:xfrm>
              <a:off x="10044610" y="5803651"/>
              <a:ext cx="755568" cy="216027"/>
              <a:chOff x="10044610" y="5803651"/>
              <a:chExt cx="755568" cy="216027"/>
            </a:xfrm>
          </p:grpSpPr>
          <p:sp>
            <p:nvSpPr>
              <p:cNvPr id="15" name="31 Rectángulo">
                <a:extLst>
                  <a:ext uri="{FF2B5EF4-FFF2-40B4-BE49-F238E27FC236}">
                    <a16:creationId xmlns:a16="http://schemas.microsoft.com/office/drawing/2014/main" id="{81B001DB-CB2C-44EA-9157-973679D4DB2C}"/>
                  </a:ext>
                </a:extLst>
              </p:cNvPr>
              <p:cNvSpPr/>
              <p:nvPr/>
            </p:nvSpPr>
            <p:spPr>
              <a:xfrm>
                <a:off x="10368134" y="5803651"/>
                <a:ext cx="432044" cy="214417"/>
              </a:xfrm>
              <a:prstGeom prst="rect">
                <a:avLst/>
              </a:prstGeom>
              <a:solidFill>
                <a:srgbClr val="009999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32 Rectángulo">
                <a:extLst>
                  <a:ext uri="{FF2B5EF4-FFF2-40B4-BE49-F238E27FC236}">
                    <a16:creationId xmlns:a16="http://schemas.microsoft.com/office/drawing/2014/main" id="{93C27A65-69CA-46AD-B095-C690F8A6F3B6}"/>
                  </a:ext>
                </a:extLst>
              </p:cNvPr>
              <p:cNvSpPr/>
              <p:nvPr/>
            </p:nvSpPr>
            <p:spPr>
              <a:xfrm>
                <a:off x="10044610" y="5803651"/>
                <a:ext cx="269775" cy="216027"/>
              </a:xfrm>
              <a:prstGeom prst="rect">
                <a:avLst/>
              </a:prstGeom>
              <a:solidFill>
                <a:srgbClr val="009999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kumimoji="0" lang="es-MX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30 CuadroTexto">
              <a:extLst>
                <a:ext uri="{FF2B5EF4-FFF2-40B4-BE49-F238E27FC236}">
                  <a16:creationId xmlns:a16="http://schemas.microsoft.com/office/drawing/2014/main" id="{1FCC5E4C-73C8-4E9C-9C54-D8EB941360EA}"/>
                </a:ext>
              </a:extLst>
            </p:cNvPr>
            <p:cNvSpPr txBox="1"/>
            <p:nvPr/>
          </p:nvSpPr>
          <p:spPr>
            <a:xfrm>
              <a:off x="9972601" y="5723961"/>
              <a:ext cx="418704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15 CuadroTexto">
            <a:extLst>
              <a:ext uri="{FF2B5EF4-FFF2-40B4-BE49-F238E27FC236}">
                <a16:creationId xmlns:a16="http://schemas.microsoft.com/office/drawing/2014/main" id="{607A3152-8A4B-4C87-A903-524CDB178DEF}"/>
              </a:ext>
            </a:extLst>
          </p:cNvPr>
          <p:cNvSpPr txBox="1"/>
          <p:nvPr/>
        </p:nvSpPr>
        <p:spPr>
          <a:xfrm>
            <a:off x="1403648" y="1700808"/>
            <a:ext cx="6219421" cy="10284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EJE  B</a:t>
            </a: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ACCIONES PREVENTIVAS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5 CuadroTexto">
            <a:extLst>
              <a:ext uri="{FF2B5EF4-FFF2-40B4-BE49-F238E27FC236}">
                <a16:creationId xmlns:a16="http://schemas.microsoft.com/office/drawing/2014/main" id="{E7BECAC9-94D8-41FC-A46C-9D7E0D2B90A1}"/>
              </a:ext>
            </a:extLst>
          </p:cNvPr>
          <p:cNvSpPr txBox="1"/>
          <p:nvPr/>
        </p:nvSpPr>
        <p:spPr>
          <a:xfrm>
            <a:off x="1592936" y="2865417"/>
            <a:ext cx="5931392" cy="33085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Fuentes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alternas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suministro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en-US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integran</a:t>
            </a: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disponibilidad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intergeneracional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olsón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1900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ueco</a:t>
            </a:r>
            <a:r>
              <a:rPr kumimoji="0" lang="en-US" sz="190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900" i="0" u="none" strike="noStrike" kern="1200" cap="none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Frontera Norte 85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Gobernanza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Gobernabilidad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Sequías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Inundaciones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Agua 2 </a:t>
            </a:r>
            <a:r>
              <a:rPr lang="en-US" sz="19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900" b="1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kumimoji="0" lang="en-US" sz="1900" b="1" i="0" u="none" strike="noStrike" kern="1200" cap="none" normalizeH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114</a:t>
            </a:r>
            <a:r>
              <a:rPr kumimoji="0" lang="en-US" sz="1900" b="1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900" b="1" i="0" u="none" strike="noStrike" kern="1200" cap="none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kumimoji="0" lang="en-US" sz="1900" b="1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MX" sz="1900" b="1" i="0" u="none" strike="noStrike" kern="1200" cap="none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4293179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25 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8441 -0.00023 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-42205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94411" y="800708"/>
            <a:ext cx="5328592" cy="5364596"/>
            <a:chOff x="179512" y="728700"/>
            <a:chExt cx="5328592" cy="5364596"/>
          </a:xfrm>
        </p:grpSpPr>
        <p:sp>
          <p:nvSpPr>
            <p:cNvPr id="15" name="14 Elipse"/>
            <p:cNvSpPr/>
            <p:nvPr/>
          </p:nvSpPr>
          <p:spPr>
            <a:xfrm>
              <a:off x="2915816" y="728700"/>
              <a:ext cx="2520280" cy="2520280"/>
            </a:xfrm>
            <a:prstGeom prst="ellipse">
              <a:avLst/>
            </a:prstGeom>
            <a:solidFill>
              <a:srgbClr val="F6E7E6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Elipse"/>
            <p:cNvSpPr/>
            <p:nvPr/>
          </p:nvSpPr>
          <p:spPr>
            <a:xfrm>
              <a:off x="179512" y="777956"/>
              <a:ext cx="2520280" cy="25202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Elipse"/>
            <p:cNvSpPr/>
            <p:nvPr/>
          </p:nvSpPr>
          <p:spPr>
            <a:xfrm>
              <a:off x="179512" y="3573016"/>
              <a:ext cx="2520280" cy="2520280"/>
            </a:xfrm>
            <a:prstGeom prst="ellipse">
              <a:avLst/>
            </a:prstGeom>
            <a:solidFill>
              <a:srgbClr val="F5D2F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Elipse"/>
            <p:cNvSpPr/>
            <p:nvPr/>
          </p:nvSpPr>
          <p:spPr>
            <a:xfrm>
              <a:off x="2987824" y="3573016"/>
              <a:ext cx="2520280" cy="2520280"/>
            </a:xfrm>
            <a:prstGeom prst="ellipse">
              <a:avLst/>
            </a:prstGeom>
            <a:solidFill>
              <a:srgbClr val="FFFFA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79" b="53932"/>
            <a:stretch/>
          </p:blipFill>
          <p:spPr>
            <a:xfrm>
              <a:off x="1282107" y="2010752"/>
              <a:ext cx="1531193" cy="1398634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80" b="53205"/>
            <a:stretch/>
          </p:blipFill>
          <p:spPr>
            <a:xfrm>
              <a:off x="2830999" y="2010089"/>
              <a:ext cx="1411469" cy="1399297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2" t="53145"/>
            <a:stretch/>
          </p:blipFill>
          <p:spPr>
            <a:xfrm>
              <a:off x="2827459" y="3436504"/>
              <a:ext cx="1635899" cy="1452183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75" r="52466"/>
            <a:stretch/>
          </p:blipFill>
          <p:spPr>
            <a:xfrm>
              <a:off x="1315290" y="3436505"/>
              <a:ext cx="1498009" cy="1452182"/>
            </a:xfrm>
            <a:prstGeom prst="rect">
              <a:avLst/>
            </a:prstGeom>
          </p:spPr>
        </p:pic>
      </p:grpSp>
      <p:sp>
        <p:nvSpPr>
          <p:cNvPr id="39" name="38 Rectángulo"/>
          <p:cNvSpPr/>
          <p:nvPr/>
        </p:nvSpPr>
        <p:spPr>
          <a:xfrm>
            <a:off x="7020272" y="1484784"/>
            <a:ext cx="2160240" cy="3960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5728639" y="1691806"/>
            <a:ext cx="3456384" cy="35463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CuadroTexto"/>
          <p:cNvSpPr txBox="1"/>
          <p:nvPr/>
        </p:nvSpPr>
        <p:spPr>
          <a:xfrm>
            <a:off x="3347863" y="1250757"/>
            <a:ext cx="1734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/>
              <a:t>-Rehabilitación de </a:t>
            </a:r>
          </a:p>
          <a:p>
            <a:pPr algn="ctr"/>
            <a:r>
              <a:rPr lang="es-MX" sz="1400" dirty="0"/>
              <a:t> Colectores</a:t>
            </a:r>
          </a:p>
          <a:p>
            <a:pPr algn="ctr"/>
            <a:r>
              <a:rPr lang="es-MX" sz="1400" dirty="0"/>
              <a:t>-Ampliación de la red</a:t>
            </a:r>
          </a:p>
          <a:p>
            <a:pPr algn="ctr"/>
            <a:r>
              <a:rPr lang="es-MX" sz="1400" dirty="0"/>
              <a:t>De alcantarillado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3582827" y="4509120"/>
            <a:ext cx="1565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/>
              <a:t>-Ahorro Energético</a:t>
            </a:r>
          </a:p>
          <a:p>
            <a:pPr algn="ctr"/>
            <a:r>
              <a:rPr lang="es-MX" sz="1400" dirty="0"/>
              <a:t>-Sectorización</a:t>
            </a:r>
          </a:p>
          <a:p>
            <a:pPr algn="ctr"/>
            <a:r>
              <a:rPr lang="es-MX" sz="1400" dirty="0"/>
              <a:t>-Uso de energía </a:t>
            </a:r>
          </a:p>
          <a:p>
            <a:pPr algn="ctr"/>
            <a:r>
              <a:rPr lang="es-MX" sz="1400" dirty="0"/>
              <a:t>alterna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724832" y="4379896"/>
            <a:ext cx="13404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/>
              <a:t>-</a:t>
            </a:r>
            <a:r>
              <a:rPr lang="es-MX" sz="1400" dirty="0" err="1"/>
              <a:t>Reuso</a:t>
            </a:r>
            <a:r>
              <a:rPr lang="es-MX" sz="1400" dirty="0"/>
              <a:t> de agua </a:t>
            </a:r>
          </a:p>
          <a:p>
            <a:pPr algn="ctr"/>
            <a:r>
              <a:rPr lang="es-MX" sz="1400" dirty="0"/>
              <a:t>Recuperada</a:t>
            </a:r>
          </a:p>
          <a:p>
            <a:pPr algn="ctr"/>
            <a:r>
              <a:rPr lang="es-MX" sz="1400" dirty="0"/>
              <a:t>-Ampliación de </a:t>
            </a:r>
          </a:p>
          <a:p>
            <a:pPr algn="ctr"/>
            <a:r>
              <a:rPr lang="es-MX" sz="1400" dirty="0"/>
              <a:t>cobertura de </a:t>
            </a:r>
          </a:p>
          <a:p>
            <a:pPr algn="ctr"/>
            <a:r>
              <a:rPr lang="es-MX" sz="1400" dirty="0"/>
              <a:t>Saneamiento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216160" y="1035313"/>
            <a:ext cx="22676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dirty="0"/>
              <a:t>-Fuentes de </a:t>
            </a:r>
          </a:p>
          <a:p>
            <a:pPr algn="ctr"/>
            <a:r>
              <a:rPr lang="es-MX" sz="1400" dirty="0"/>
              <a:t>suministro futuras</a:t>
            </a:r>
          </a:p>
          <a:p>
            <a:pPr algn="ctr"/>
            <a:r>
              <a:rPr lang="es-MX" sz="1400" dirty="0"/>
              <a:t>-Mejoras a la red </a:t>
            </a:r>
          </a:p>
          <a:p>
            <a:pPr algn="ctr"/>
            <a:r>
              <a:rPr lang="es-MX" sz="1400" dirty="0"/>
              <a:t>distribución de agua potable</a:t>
            </a:r>
          </a:p>
          <a:p>
            <a:pPr algn="ctr"/>
            <a:r>
              <a:rPr lang="es-MX" sz="1400" dirty="0"/>
              <a:t>-Regulación de volúmenes</a:t>
            </a:r>
          </a:p>
        </p:txBody>
      </p:sp>
      <p:grpSp>
        <p:nvGrpSpPr>
          <p:cNvPr id="34" name="33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5" name="34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7" name="36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8" name="37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6" name="35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19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21 CuadroTexto"/>
          <p:cNvSpPr txBox="1"/>
          <p:nvPr/>
        </p:nvSpPr>
        <p:spPr>
          <a:xfrm>
            <a:off x="9196861" y="1685769"/>
            <a:ext cx="40160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8E8B"/>
                </a:solidFill>
              </a:rPr>
              <a:t>PLAN ESTATAL HÍDRICO </a:t>
            </a:r>
          </a:p>
          <a:p>
            <a:r>
              <a:rPr lang="es-MX" sz="2400" b="1" dirty="0">
                <a:solidFill>
                  <a:srgbClr val="008E8B"/>
                </a:solidFill>
              </a:rPr>
              <a:t>             2040 </a:t>
            </a:r>
          </a:p>
          <a:p>
            <a:r>
              <a:rPr lang="es-MX" sz="2400" b="1" dirty="0">
                <a:solidFill>
                  <a:srgbClr val="008E8B"/>
                </a:solidFill>
              </a:rPr>
              <a:t>(integra los proyectos considerados en el Plan </a:t>
            </a:r>
            <a:r>
              <a:rPr lang="en-US" sz="2400" b="1" dirty="0">
                <a:solidFill>
                  <a:srgbClr val="008E8B"/>
                </a:solidFill>
              </a:rPr>
              <a:t>Maestro de la JMAS para </a:t>
            </a:r>
          </a:p>
          <a:p>
            <a:r>
              <a:rPr lang="en-US" sz="2400" b="1" dirty="0">
                <a:solidFill>
                  <a:srgbClr val="008E8B"/>
                </a:solidFill>
              </a:rPr>
              <a:t>el </a:t>
            </a:r>
            <a:r>
              <a:rPr lang="en-US" sz="2400" b="1" dirty="0" err="1">
                <a:solidFill>
                  <a:srgbClr val="008E8B"/>
                </a:solidFill>
              </a:rPr>
              <a:t>Mejoramiento</a:t>
            </a:r>
            <a:r>
              <a:rPr lang="en-US" sz="2400" b="1" dirty="0">
                <a:solidFill>
                  <a:srgbClr val="008E8B"/>
                </a:solidFill>
              </a:rPr>
              <a:t> De los </a:t>
            </a:r>
          </a:p>
          <a:p>
            <a:r>
              <a:rPr lang="en-US" sz="2400" b="1" dirty="0" err="1">
                <a:solidFill>
                  <a:srgbClr val="008E8B"/>
                </a:solidFill>
              </a:rPr>
              <a:t>Servicios</a:t>
            </a:r>
            <a:r>
              <a:rPr lang="en-US" sz="2400" b="1" dirty="0">
                <a:solidFill>
                  <a:srgbClr val="008E8B"/>
                </a:solidFill>
              </a:rPr>
              <a:t> de Agua</a:t>
            </a:r>
          </a:p>
          <a:p>
            <a:r>
              <a:rPr lang="en-US" sz="2400" b="1" dirty="0">
                <a:solidFill>
                  <a:srgbClr val="008E8B"/>
                </a:solidFill>
              </a:rPr>
              <a:t>Potable, </a:t>
            </a:r>
            <a:r>
              <a:rPr lang="en-US" sz="2400" b="1" dirty="0" err="1">
                <a:solidFill>
                  <a:srgbClr val="008E8B"/>
                </a:solidFill>
              </a:rPr>
              <a:t>Alcantarillado</a:t>
            </a:r>
            <a:r>
              <a:rPr lang="en-US" sz="2400" b="1" dirty="0">
                <a:solidFill>
                  <a:srgbClr val="008E8B"/>
                </a:solidFill>
              </a:rPr>
              <a:t> y </a:t>
            </a:r>
            <a:r>
              <a:rPr lang="en-US" sz="2400" b="1" dirty="0" err="1">
                <a:solidFill>
                  <a:srgbClr val="008E8B"/>
                </a:solidFill>
              </a:rPr>
              <a:t>Saneamiento</a:t>
            </a:r>
            <a:r>
              <a:rPr lang="en-US" sz="2400" b="1" dirty="0">
                <a:solidFill>
                  <a:srgbClr val="008E8B"/>
                </a:solidFill>
              </a:rPr>
              <a:t> de Juárez)</a:t>
            </a:r>
            <a:endParaRPr lang="es-MX" sz="2400" b="1" dirty="0">
              <a:solidFill>
                <a:srgbClr val="008E8B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547664" y="2636287"/>
            <a:ext cx="147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 Potable</a:t>
            </a:r>
          </a:p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$4,631 MP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2592410" y="2492896"/>
            <a:ext cx="14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Alcantarillado </a:t>
            </a:r>
          </a:p>
          <a:p>
            <a:pPr algn="ctr"/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Sanitario</a:t>
            </a:r>
          </a:p>
          <a:p>
            <a:pPr algn="ctr"/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$5,859 MP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627784" y="3646765"/>
            <a:ext cx="147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Eficiencia</a:t>
            </a:r>
          </a:p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Energética</a:t>
            </a:r>
          </a:p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$1,543 MP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547664" y="3759423"/>
            <a:ext cx="147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Saneamiento</a:t>
            </a:r>
          </a:p>
          <a:p>
            <a:pPr algn="ctr"/>
            <a:r>
              <a:rPr lang="es-MX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$1,430 MP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CuadroTexto 44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48335" y="6301816"/>
            <a:ext cx="2524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Actualización del Plan Maestro de la JCAS – JMAS – COCEF – USAID, 2013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7029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-0.38264 -0.001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32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22" grpId="0"/>
      <p:bldP spid="29" grpId="0"/>
      <p:bldP spid="21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Elipse"/>
          <p:cNvSpPr/>
          <p:nvPr/>
        </p:nvSpPr>
        <p:spPr>
          <a:xfrm>
            <a:off x="497915" y="1586310"/>
            <a:ext cx="3011084" cy="3011084"/>
          </a:xfrm>
          <a:prstGeom prst="ellipse">
            <a:avLst/>
          </a:prstGeom>
          <a:solidFill>
            <a:srgbClr val="ECF8F7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CuadroTexto"/>
          <p:cNvSpPr txBox="1"/>
          <p:nvPr/>
        </p:nvSpPr>
        <p:spPr>
          <a:xfrm>
            <a:off x="798194" y="2093656"/>
            <a:ext cx="273857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-Establecer balance </a:t>
            </a:r>
          </a:p>
          <a:p>
            <a:r>
              <a:rPr lang="es-MX" sz="1400" dirty="0"/>
              <a:t> hídrico en las fuentes </a:t>
            </a:r>
          </a:p>
          <a:p>
            <a:r>
              <a:rPr lang="es-MX" sz="1400" dirty="0"/>
              <a:t> de suministro. </a:t>
            </a:r>
          </a:p>
          <a:p>
            <a:r>
              <a:rPr lang="es-MX" sz="1400" dirty="0"/>
              <a:t>-Recuperar acuíferos subterráneos.</a:t>
            </a:r>
          </a:p>
          <a:p>
            <a:r>
              <a:rPr lang="es-MX" sz="1400" dirty="0"/>
              <a:t>-Mantener cobertura del servicio.</a:t>
            </a:r>
          </a:p>
          <a:p>
            <a:r>
              <a:rPr lang="es-MX" sz="1400" dirty="0"/>
              <a:t>-Mejorar distribución y </a:t>
            </a:r>
          </a:p>
          <a:p>
            <a:r>
              <a:rPr lang="es-MX" sz="1400" dirty="0"/>
              <a:t> presiones.</a:t>
            </a:r>
          </a:p>
        </p:txBody>
      </p:sp>
      <p:grpSp>
        <p:nvGrpSpPr>
          <p:cNvPr id="22" name="21 Grupo"/>
          <p:cNvGrpSpPr/>
          <p:nvPr/>
        </p:nvGrpSpPr>
        <p:grpSpPr>
          <a:xfrm>
            <a:off x="1655465" y="2968321"/>
            <a:ext cx="4644727" cy="4493127"/>
            <a:chOff x="1308888" y="2038096"/>
            <a:chExt cx="2993082" cy="2895390"/>
          </a:xfrm>
        </p:grpSpPr>
        <p:pic>
          <p:nvPicPr>
            <p:cNvPr id="15" name="14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9" t="4541" r="14671" b="4925"/>
            <a:stretch/>
          </p:blipFill>
          <p:spPr>
            <a:xfrm>
              <a:off x="1511660" y="2096852"/>
              <a:ext cx="2628292" cy="262829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2" t="23530" r="58218" b="57091"/>
            <a:stretch/>
          </p:blipFill>
          <p:spPr>
            <a:xfrm>
              <a:off x="2162820" y="2866431"/>
              <a:ext cx="680988" cy="562569"/>
            </a:xfrm>
            <a:prstGeom prst="rect">
              <a:avLst/>
            </a:prstGeom>
          </p:spPr>
        </p:pic>
        <p:sp>
          <p:nvSpPr>
            <p:cNvPr id="19" name="18 Rectángulo"/>
            <p:cNvSpPr/>
            <p:nvPr/>
          </p:nvSpPr>
          <p:spPr>
            <a:xfrm>
              <a:off x="2771800" y="2038096"/>
              <a:ext cx="1530170" cy="283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Rectángulo"/>
            <p:cNvSpPr/>
            <p:nvPr/>
          </p:nvSpPr>
          <p:spPr>
            <a:xfrm rot="5400000">
              <a:off x="1455279" y="3256925"/>
              <a:ext cx="1530170" cy="18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2375545" y="3997242"/>
            <a:ext cx="1475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 Potable</a:t>
            </a:r>
          </a:p>
          <a:p>
            <a:pPr algn="ctr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$4,631 MP</a:t>
            </a:r>
          </a:p>
        </p:txBody>
      </p:sp>
      <p:grpSp>
        <p:nvGrpSpPr>
          <p:cNvPr id="41" name="40 Grupo"/>
          <p:cNvGrpSpPr/>
          <p:nvPr/>
        </p:nvGrpSpPr>
        <p:grpSpPr>
          <a:xfrm>
            <a:off x="9180512" y="1340660"/>
            <a:ext cx="5112568" cy="2121637"/>
            <a:chOff x="4139952" y="1340660"/>
            <a:chExt cx="5112568" cy="2121637"/>
          </a:xfrm>
        </p:grpSpPr>
        <p:sp>
          <p:nvSpPr>
            <p:cNvPr id="38" name="37 Rectángulo"/>
            <p:cNvSpPr/>
            <p:nvPr/>
          </p:nvSpPr>
          <p:spPr>
            <a:xfrm>
              <a:off x="5327134" y="1340660"/>
              <a:ext cx="3925386" cy="2121637"/>
            </a:xfrm>
            <a:prstGeom prst="rect">
              <a:avLst/>
            </a:prstGeom>
            <a:gradFill flip="none" rotWithShape="1">
              <a:gsLst>
                <a:gs pos="98000">
                  <a:srgbClr val="00817E"/>
                </a:gs>
                <a:gs pos="2000">
                  <a:srgbClr val="00605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35 Elipse"/>
            <p:cNvSpPr/>
            <p:nvPr/>
          </p:nvSpPr>
          <p:spPr>
            <a:xfrm>
              <a:off x="4139952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3" name="42 Grupo"/>
          <p:cNvGrpSpPr/>
          <p:nvPr/>
        </p:nvGrpSpPr>
        <p:grpSpPr>
          <a:xfrm>
            <a:off x="9180512" y="3573016"/>
            <a:ext cx="5112568" cy="2121637"/>
            <a:chOff x="4211960" y="1340660"/>
            <a:chExt cx="5112568" cy="2121637"/>
          </a:xfrm>
        </p:grpSpPr>
        <p:sp>
          <p:nvSpPr>
            <p:cNvPr id="44" name="43 Rectángulo"/>
            <p:cNvSpPr/>
            <p:nvPr/>
          </p:nvSpPr>
          <p:spPr>
            <a:xfrm>
              <a:off x="5327134" y="1340660"/>
              <a:ext cx="3997394" cy="2121637"/>
            </a:xfrm>
            <a:prstGeom prst="rect">
              <a:avLst/>
            </a:prstGeom>
            <a:gradFill flip="none" rotWithShape="1">
              <a:gsLst>
                <a:gs pos="0">
                  <a:srgbClr val="00605E"/>
                </a:gs>
                <a:gs pos="100000">
                  <a:srgbClr val="00817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45" name="44 Elipse"/>
            <p:cNvSpPr/>
            <p:nvPr/>
          </p:nvSpPr>
          <p:spPr>
            <a:xfrm>
              <a:off x="4211960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6" name="45 CuadroTexto"/>
          <p:cNvSpPr txBox="1"/>
          <p:nvPr/>
        </p:nvSpPr>
        <p:spPr>
          <a:xfrm>
            <a:off x="5464511" y="1392739"/>
            <a:ext cx="3643994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400" b="1" dirty="0">
                <a:solidFill>
                  <a:schemeClr val="bg1"/>
                </a:solidFill>
              </a:rPr>
              <a:t>FUENTE DE SUMINISTRO FUTURAS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-</a:t>
            </a:r>
            <a:r>
              <a:rPr lang="en-US" sz="1000" dirty="0" err="1">
                <a:solidFill>
                  <a:schemeClr val="bg1"/>
                </a:solidFill>
              </a:rPr>
              <a:t>Planta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Potabilizadora</a:t>
            </a:r>
            <a:r>
              <a:rPr lang="en-US" sz="1000" dirty="0">
                <a:solidFill>
                  <a:schemeClr val="bg1"/>
                </a:solidFill>
              </a:rPr>
              <a:t> Rio Bravo - 1,000 </a:t>
            </a:r>
            <a:r>
              <a:rPr lang="en-US" sz="1000" dirty="0" err="1">
                <a:solidFill>
                  <a:schemeClr val="bg1"/>
                </a:solidFill>
              </a:rPr>
              <a:t>lps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-Conejos-</a:t>
            </a:r>
            <a:r>
              <a:rPr lang="en-US" sz="1000" dirty="0" err="1">
                <a:solidFill>
                  <a:schemeClr val="bg1"/>
                </a:solidFill>
              </a:rPr>
              <a:t>Médanos</a:t>
            </a:r>
            <a:r>
              <a:rPr lang="en-US" sz="1000" dirty="0">
                <a:solidFill>
                  <a:schemeClr val="bg1"/>
                </a:solidFill>
              </a:rPr>
              <a:t> 2da </a:t>
            </a:r>
            <a:r>
              <a:rPr lang="en-US" sz="1000" dirty="0" err="1">
                <a:solidFill>
                  <a:schemeClr val="bg1"/>
                </a:solidFill>
              </a:rPr>
              <a:t>Etapa</a:t>
            </a:r>
            <a:r>
              <a:rPr lang="en-US" sz="1000" dirty="0">
                <a:solidFill>
                  <a:schemeClr val="bg1"/>
                </a:solidFill>
              </a:rPr>
              <a:t> - 800 </a:t>
            </a:r>
            <a:r>
              <a:rPr lang="en-US" sz="1000" dirty="0" err="1">
                <a:solidFill>
                  <a:schemeClr val="bg1"/>
                </a:solidFill>
              </a:rPr>
              <a:t>lps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-</a:t>
            </a:r>
            <a:r>
              <a:rPr lang="en-US" sz="1000" dirty="0" err="1">
                <a:solidFill>
                  <a:schemeClr val="bg1"/>
                </a:solidFill>
              </a:rPr>
              <a:t>Acuífero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Somero</a:t>
            </a:r>
            <a:r>
              <a:rPr lang="en-US" sz="1000" dirty="0">
                <a:solidFill>
                  <a:schemeClr val="bg1"/>
                </a:solidFill>
              </a:rPr>
              <a:t>. Planta </a:t>
            </a:r>
            <a:r>
              <a:rPr lang="en-US" sz="1000" dirty="0" err="1">
                <a:solidFill>
                  <a:schemeClr val="bg1"/>
                </a:solidFill>
              </a:rPr>
              <a:t>Desaladora</a:t>
            </a:r>
            <a:r>
              <a:rPr lang="en-US" sz="1000" dirty="0">
                <a:solidFill>
                  <a:schemeClr val="bg1"/>
                </a:solidFill>
              </a:rPr>
              <a:t> - 500 </a:t>
            </a:r>
            <a:r>
              <a:rPr lang="en-US" sz="1000" dirty="0" err="1">
                <a:solidFill>
                  <a:schemeClr val="bg1"/>
                </a:solidFill>
              </a:rPr>
              <a:t>lps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                                      -Agua </a:t>
            </a:r>
            <a:r>
              <a:rPr lang="en-US" sz="1000" dirty="0" err="1">
                <a:solidFill>
                  <a:schemeClr val="bg1"/>
                </a:solidFill>
              </a:rPr>
              <a:t>Subterránea</a:t>
            </a:r>
            <a:r>
              <a:rPr lang="en-US" sz="1000" dirty="0">
                <a:solidFill>
                  <a:schemeClr val="bg1"/>
                </a:solidFill>
              </a:rPr>
              <a:t>  Zona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                                                                         Presidio-</a:t>
            </a:r>
            <a:r>
              <a:rPr lang="en-US" sz="1000" dirty="0" err="1">
                <a:solidFill>
                  <a:schemeClr val="bg1"/>
                </a:solidFill>
              </a:rPr>
              <a:t>Sepello</a:t>
            </a:r>
            <a:r>
              <a:rPr lang="en-US" sz="1000" dirty="0">
                <a:solidFill>
                  <a:schemeClr val="bg1"/>
                </a:solidFill>
              </a:rPr>
              <a:t>- 1,026 </a:t>
            </a:r>
            <a:r>
              <a:rPr lang="en-US" sz="1000" dirty="0" err="1">
                <a:solidFill>
                  <a:schemeClr val="bg1"/>
                </a:solidFill>
              </a:rPr>
              <a:t>lps</a:t>
            </a:r>
            <a:r>
              <a:rPr lang="en-US" sz="10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                    -Agua </a:t>
            </a:r>
            <a:r>
              <a:rPr lang="en-US" sz="1000" dirty="0" err="1">
                <a:solidFill>
                  <a:schemeClr val="bg1"/>
                </a:solidFill>
              </a:rPr>
              <a:t>Subterránea</a:t>
            </a:r>
            <a:r>
              <a:rPr lang="en-US" sz="1000" dirty="0">
                <a:solidFill>
                  <a:schemeClr val="bg1"/>
                </a:solidFill>
              </a:rPr>
              <a:t> Cuenca Arroyo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                                                                              la </a:t>
            </a:r>
            <a:r>
              <a:rPr lang="en-US" sz="1000" dirty="0" err="1">
                <a:solidFill>
                  <a:schemeClr val="bg1"/>
                </a:solidFill>
              </a:rPr>
              <a:t>Candelaria</a:t>
            </a:r>
            <a:r>
              <a:rPr lang="en-US" sz="1000" dirty="0">
                <a:solidFill>
                  <a:schemeClr val="bg1"/>
                </a:solidFill>
              </a:rPr>
              <a:t> - 1,123 </a:t>
            </a:r>
            <a:r>
              <a:rPr lang="en-US" sz="1000" dirty="0" err="1">
                <a:solidFill>
                  <a:schemeClr val="bg1"/>
                </a:solidFill>
              </a:rPr>
              <a:t>lps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US" sz="1000" b="1" dirty="0">
                <a:solidFill>
                  <a:schemeClr val="bg1"/>
                </a:solidFill>
              </a:rPr>
              <a:t>TOTAL: 4,449 </a:t>
            </a:r>
            <a:r>
              <a:rPr lang="en-US" sz="1000" b="1" dirty="0" err="1">
                <a:solidFill>
                  <a:schemeClr val="bg1"/>
                </a:solidFill>
              </a:rPr>
              <a:t>lps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INVERSION NECESARIA ESTIMADA</a:t>
            </a:r>
          </a:p>
          <a:p>
            <a:pPr algn="r"/>
            <a:r>
              <a:rPr lang="en-US" sz="1300" dirty="0">
                <a:solidFill>
                  <a:schemeClr val="bg1"/>
                </a:solidFill>
              </a:rPr>
              <a:t>$2,851 </a:t>
            </a:r>
            <a:r>
              <a:rPr lang="en-US" sz="1300" dirty="0" err="1">
                <a:solidFill>
                  <a:schemeClr val="bg1"/>
                </a:solidFill>
              </a:rPr>
              <a:t>Millones</a:t>
            </a:r>
            <a:r>
              <a:rPr lang="en-US" sz="1300" dirty="0">
                <a:solidFill>
                  <a:schemeClr val="bg1"/>
                </a:solidFill>
              </a:rPr>
              <a:t> de Pesos</a:t>
            </a:r>
            <a:endParaRPr lang="es-MX" sz="1300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5853318" y="3742581"/>
            <a:ext cx="3255186" cy="1746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2000" algn="r"/>
            <a:r>
              <a:rPr lang="en-US" sz="1550" b="1" dirty="0"/>
              <a:t>                </a:t>
            </a:r>
            <a:r>
              <a:rPr lang="en-US" sz="1550" b="1" dirty="0">
                <a:solidFill>
                  <a:schemeClr val="bg1"/>
                </a:solidFill>
              </a:rPr>
              <a:t>AMPLIACION DE RED Y </a:t>
            </a:r>
          </a:p>
          <a:p>
            <a:pPr marL="432000" algn="r"/>
            <a:r>
              <a:rPr lang="en-US" sz="1550" b="1" dirty="0">
                <a:solidFill>
                  <a:schemeClr val="bg1"/>
                </a:solidFill>
              </a:rPr>
              <a:t>REGULARIZACION DE VOLUMEN</a:t>
            </a:r>
            <a:endParaRPr lang="es-MX" sz="1550" b="1" dirty="0">
              <a:solidFill>
                <a:schemeClr val="bg1"/>
              </a:solidFill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-</a:t>
            </a:r>
            <a:r>
              <a:rPr lang="en-US" sz="1100" dirty="0" err="1">
                <a:solidFill>
                  <a:schemeClr val="bg1"/>
                </a:solidFill>
              </a:rPr>
              <a:t>Construcción</a:t>
            </a:r>
            <a:r>
              <a:rPr lang="en-US" sz="1100" dirty="0">
                <a:solidFill>
                  <a:schemeClr val="bg1"/>
                </a:solidFill>
              </a:rPr>
              <a:t> y </a:t>
            </a:r>
            <a:r>
              <a:rPr lang="en-US" sz="1100" dirty="0" err="1">
                <a:solidFill>
                  <a:schemeClr val="bg1"/>
                </a:solidFill>
              </a:rPr>
              <a:t>Rehabilitación</a:t>
            </a:r>
            <a:r>
              <a:rPr lang="en-US" sz="1100" dirty="0">
                <a:solidFill>
                  <a:schemeClr val="bg1"/>
                </a:solidFill>
              </a:rPr>
              <a:t> de</a:t>
            </a:r>
          </a:p>
          <a:p>
            <a:pPr algn="r"/>
            <a:r>
              <a:rPr lang="en-US" sz="1100" dirty="0" err="1">
                <a:solidFill>
                  <a:schemeClr val="bg1"/>
                </a:solidFill>
              </a:rPr>
              <a:t>Tanques</a:t>
            </a:r>
            <a:r>
              <a:rPr lang="en-US" sz="1100" dirty="0">
                <a:solidFill>
                  <a:schemeClr val="bg1"/>
                </a:solidFill>
              </a:rPr>
              <a:t> de </a:t>
            </a:r>
            <a:r>
              <a:rPr lang="en-US" sz="1100" dirty="0" err="1">
                <a:solidFill>
                  <a:schemeClr val="bg1"/>
                </a:solidFill>
              </a:rPr>
              <a:t>Regularización</a:t>
            </a:r>
            <a:endParaRPr lang="en-US" sz="1100" dirty="0">
              <a:solidFill>
                <a:schemeClr val="bg1"/>
              </a:solidFill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-</a:t>
            </a:r>
            <a:r>
              <a:rPr lang="en-US" sz="1100" dirty="0" err="1">
                <a:solidFill>
                  <a:schemeClr val="bg1"/>
                </a:solidFill>
              </a:rPr>
              <a:t>Ampliación</a:t>
            </a:r>
            <a:r>
              <a:rPr lang="en-US" sz="1100" dirty="0">
                <a:solidFill>
                  <a:schemeClr val="bg1"/>
                </a:solidFill>
              </a:rPr>
              <a:t> de la Red de </a:t>
            </a:r>
            <a:r>
              <a:rPr lang="en-US" sz="1100" dirty="0" err="1">
                <a:solidFill>
                  <a:schemeClr val="bg1"/>
                </a:solidFill>
              </a:rPr>
              <a:t>Distribución</a:t>
            </a:r>
            <a:endParaRPr lang="en-US" sz="1100" dirty="0">
              <a:solidFill>
                <a:schemeClr val="bg1"/>
              </a:solidFill>
            </a:endParaRPr>
          </a:p>
          <a:p>
            <a:pPr marL="285750" indent="-285750" algn="r">
              <a:buFontTx/>
              <a:buChar char="-"/>
            </a:pP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550" b="1" dirty="0">
                <a:solidFill>
                  <a:schemeClr val="bg1"/>
                </a:solidFill>
              </a:rPr>
              <a:t>INVERSION NECESARIA ESTIMADA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$1,780 </a:t>
            </a:r>
            <a:r>
              <a:rPr lang="en-US" sz="1400" dirty="0" err="1">
                <a:solidFill>
                  <a:schemeClr val="bg1"/>
                </a:solidFill>
              </a:rPr>
              <a:t>Millones</a:t>
            </a:r>
            <a:r>
              <a:rPr lang="en-US" sz="1400" dirty="0">
                <a:solidFill>
                  <a:schemeClr val="bg1"/>
                </a:solidFill>
              </a:rPr>
              <a:t> de Pesos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r="10057"/>
          <a:stretch/>
        </p:blipFill>
        <p:spPr>
          <a:xfrm>
            <a:off x="4216844" y="3645024"/>
            <a:ext cx="1939332" cy="1988775"/>
          </a:xfrm>
          <a:prstGeom prst="ellipse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23493"/>
          <a:stretch/>
        </p:blipFill>
        <p:spPr>
          <a:xfrm>
            <a:off x="4216844" y="1406717"/>
            <a:ext cx="1939332" cy="2022283"/>
          </a:xfrm>
          <a:prstGeom prst="ellipse">
            <a:avLst/>
          </a:prstGeom>
        </p:spPr>
      </p:pic>
      <p:sp>
        <p:nvSpPr>
          <p:cNvPr id="50" name="49 Triángulo isósceles"/>
          <p:cNvSpPr/>
          <p:nvPr/>
        </p:nvSpPr>
        <p:spPr>
          <a:xfrm rot="10800000">
            <a:off x="1747385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50 Triángulo isósceles"/>
          <p:cNvSpPr/>
          <p:nvPr/>
        </p:nvSpPr>
        <p:spPr>
          <a:xfrm>
            <a:off x="1763691" y="7173416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2" name="51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53" name="52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55" name="54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6" name="55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54" name="53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20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8172400" y="836712"/>
            <a:ext cx="64807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 33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ectángulo 34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CuadroTexto 36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3463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55521 0.00278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13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55521 0.00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1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2 L 0.00122 0.234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6" grpId="0"/>
      <p:bldP spid="46" grpId="0"/>
      <p:bldP spid="47" grpId="0"/>
      <p:bldP spid="50" grpId="0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Triángulo isósceles"/>
          <p:cNvSpPr/>
          <p:nvPr/>
        </p:nvSpPr>
        <p:spPr>
          <a:xfrm rot="10800000">
            <a:off x="6397534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4" name="33 Grupo"/>
          <p:cNvGrpSpPr/>
          <p:nvPr/>
        </p:nvGrpSpPr>
        <p:grpSpPr>
          <a:xfrm>
            <a:off x="5809388" y="1586310"/>
            <a:ext cx="3011084" cy="3011084"/>
            <a:chOff x="5665372" y="1586310"/>
            <a:chExt cx="3011084" cy="301108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9" name="8 Elipse"/>
            <p:cNvSpPr/>
            <p:nvPr/>
          </p:nvSpPr>
          <p:spPr>
            <a:xfrm>
              <a:off x="5665372" y="1586310"/>
              <a:ext cx="3011084" cy="3011084"/>
            </a:xfrm>
            <a:prstGeom prst="ellipse">
              <a:avLst/>
            </a:prstGeom>
            <a:solidFill>
              <a:srgbClr val="F6E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6310294" y="2068043"/>
              <a:ext cx="2224840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dirty="0"/>
                <a:t>-Ampliar cobertura </a:t>
              </a:r>
            </a:p>
            <a:p>
              <a:r>
                <a:rPr lang="es-MX" sz="1600" dirty="0"/>
                <a:t>-Operación adecuada</a:t>
              </a:r>
            </a:p>
            <a:p>
              <a:r>
                <a:rPr lang="es-MX" sz="1600" dirty="0"/>
                <a:t>  de la red y evitar </a:t>
              </a:r>
            </a:p>
            <a:p>
              <a:r>
                <a:rPr lang="es-MX" sz="1600" dirty="0"/>
                <a:t>   condiciones sépticas.</a:t>
              </a:r>
            </a:p>
            <a:p>
              <a:r>
                <a:rPr lang="es-MX" sz="1600" dirty="0"/>
                <a:t>    -Mejorar la operación </a:t>
              </a:r>
            </a:p>
            <a:p>
              <a:r>
                <a:rPr lang="es-MX" sz="1600" dirty="0"/>
                <a:t>      y el mantenimiento </a:t>
              </a:r>
            </a:p>
            <a:p>
              <a:r>
                <a:rPr lang="es-MX" sz="1600" dirty="0"/>
                <a:t>        de la red.  </a:t>
              </a: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2843808" y="2968321"/>
            <a:ext cx="4534789" cy="4493128"/>
            <a:chOff x="6301906" y="2968321"/>
            <a:chExt cx="4534789" cy="4493128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9" t="4541" r="14671" b="4925"/>
            <a:stretch/>
          </p:blipFill>
          <p:spPr>
            <a:xfrm>
              <a:off x="6620280" y="3059500"/>
              <a:ext cx="4078638" cy="407863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56" t="14678" r="28405" b="63249"/>
            <a:stretch/>
          </p:blipFill>
          <p:spPr>
            <a:xfrm>
              <a:off x="8678170" y="4162805"/>
              <a:ext cx="1036050" cy="994387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6301906" y="2968321"/>
              <a:ext cx="2374550" cy="4393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 rot="5400000">
              <a:off x="8234973" y="4859726"/>
              <a:ext cx="2374550" cy="2828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2" name="31 CuadroTexto"/>
          <p:cNvSpPr txBox="1"/>
          <p:nvPr/>
        </p:nvSpPr>
        <p:spPr>
          <a:xfrm>
            <a:off x="5362374" y="3881357"/>
            <a:ext cx="147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Alcantarillado 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Sanitario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$5,859 MP</a:t>
            </a:r>
          </a:p>
        </p:txBody>
      </p:sp>
      <p:sp>
        <p:nvSpPr>
          <p:cNvPr id="29" name="28 Triángulo isósceles"/>
          <p:cNvSpPr/>
          <p:nvPr/>
        </p:nvSpPr>
        <p:spPr>
          <a:xfrm>
            <a:off x="6413840" y="7173416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8" name="17 Grupo"/>
          <p:cNvGrpSpPr/>
          <p:nvPr/>
        </p:nvGrpSpPr>
        <p:grpSpPr>
          <a:xfrm rot="10800000">
            <a:off x="-5797152" y="1364203"/>
            <a:ext cx="5112568" cy="2121637"/>
            <a:chOff x="4139952" y="1340660"/>
            <a:chExt cx="5112568" cy="2121637"/>
          </a:xfrm>
        </p:grpSpPr>
        <p:sp>
          <p:nvSpPr>
            <p:cNvPr id="19" name="18 Rectángulo"/>
            <p:cNvSpPr/>
            <p:nvPr/>
          </p:nvSpPr>
          <p:spPr>
            <a:xfrm>
              <a:off x="5327134" y="1340660"/>
              <a:ext cx="3925386" cy="2121637"/>
            </a:xfrm>
            <a:prstGeom prst="rect">
              <a:avLst/>
            </a:prstGeom>
            <a:gradFill flip="none" rotWithShape="1">
              <a:gsLst>
                <a:gs pos="98000">
                  <a:srgbClr val="00817E"/>
                </a:gs>
                <a:gs pos="2000">
                  <a:srgbClr val="00605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Elipse"/>
            <p:cNvSpPr/>
            <p:nvPr/>
          </p:nvSpPr>
          <p:spPr>
            <a:xfrm>
              <a:off x="4139952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1" name="20 Grupo"/>
          <p:cNvGrpSpPr/>
          <p:nvPr/>
        </p:nvGrpSpPr>
        <p:grpSpPr>
          <a:xfrm rot="10800000">
            <a:off x="-5797152" y="3596559"/>
            <a:ext cx="5112568" cy="2121637"/>
            <a:chOff x="4211960" y="1340660"/>
            <a:chExt cx="5112568" cy="2121637"/>
          </a:xfrm>
        </p:grpSpPr>
        <p:sp>
          <p:nvSpPr>
            <p:cNvPr id="22" name="21 Rectángulo"/>
            <p:cNvSpPr/>
            <p:nvPr/>
          </p:nvSpPr>
          <p:spPr>
            <a:xfrm>
              <a:off x="5327134" y="1340660"/>
              <a:ext cx="3997394" cy="2121637"/>
            </a:xfrm>
            <a:prstGeom prst="rect">
              <a:avLst/>
            </a:prstGeom>
            <a:gradFill flip="none" rotWithShape="1">
              <a:gsLst>
                <a:gs pos="0">
                  <a:srgbClr val="00605E"/>
                </a:gs>
                <a:gs pos="100000">
                  <a:srgbClr val="00817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3" name="22 Elipse"/>
            <p:cNvSpPr/>
            <p:nvPr/>
          </p:nvSpPr>
          <p:spPr>
            <a:xfrm>
              <a:off x="4211960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r="10057"/>
          <a:stretch/>
        </p:blipFill>
        <p:spPr>
          <a:xfrm>
            <a:off x="2987824" y="3668567"/>
            <a:ext cx="1939332" cy="1988775"/>
          </a:xfrm>
          <a:prstGeom prst="ellipse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23493"/>
          <a:stretch/>
        </p:blipFill>
        <p:spPr>
          <a:xfrm>
            <a:off x="2987824" y="1430260"/>
            <a:ext cx="1939332" cy="2022283"/>
          </a:xfrm>
          <a:prstGeom prst="ellipse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30413" y="1387802"/>
            <a:ext cx="2989857" cy="210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b="1" dirty="0">
                <a:solidFill>
                  <a:schemeClr val="bg1"/>
                </a:solidFill>
              </a:rPr>
              <a:t>REHABILITACION DE COLECTORES</a:t>
            </a:r>
            <a:endParaRPr lang="es-MX" sz="1550" b="1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Rehabilitación</a:t>
            </a:r>
            <a:r>
              <a:rPr lang="en-US" sz="1050" dirty="0">
                <a:solidFill>
                  <a:schemeClr val="bg1"/>
                </a:solidFill>
              </a:rPr>
              <a:t> de 47Km de </a:t>
            </a:r>
            <a:r>
              <a:rPr lang="en-US" sz="1050" dirty="0" err="1">
                <a:solidFill>
                  <a:schemeClr val="bg1"/>
                </a:solidFill>
              </a:rPr>
              <a:t>Colectores</a:t>
            </a:r>
            <a:r>
              <a:rPr lang="en-US" sz="1050" dirty="0">
                <a:solidFill>
                  <a:schemeClr val="bg1"/>
                </a:solidFill>
              </a:rPr>
              <a:t> en: 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Zonas</a:t>
            </a:r>
            <a:r>
              <a:rPr lang="en-US" sz="1050" dirty="0">
                <a:solidFill>
                  <a:schemeClr val="bg1"/>
                </a:solidFill>
              </a:rPr>
              <a:t> Norte y Sur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Construcción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Colector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Profundo</a:t>
            </a:r>
            <a:r>
              <a:rPr lang="en-US" sz="1050" dirty="0">
                <a:solidFill>
                  <a:schemeClr val="bg1"/>
                </a:solidFill>
              </a:rPr>
              <a:t> de 19Km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Rehabilitación</a:t>
            </a:r>
            <a:r>
              <a:rPr lang="en-US" sz="1050" dirty="0">
                <a:solidFill>
                  <a:schemeClr val="bg1"/>
                </a:solidFill>
              </a:rPr>
              <a:t> de 214km de </a:t>
            </a:r>
            <a:r>
              <a:rPr lang="en-US" sz="1050" dirty="0" err="1">
                <a:solidFill>
                  <a:schemeClr val="bg1"/>
                </a:solidFill>
              </a:rPr>
              <a:t>Colectores</a:t>
            </a:r>
            <a:r>
              <a:rPr lang="en-US" sz="1050" dirty="0">
                <a:solidFill>
                  <a:schemeClr val="bg1"/>
                </a:solidFill>
              </a:rPr>
              <a:t> en el 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Resto</a:t>
            </a:r>
            <a:r>
              <a:rPr lang="en-US" sz="1050" dirty="0">
                <a:solidFill>
                  <a:schemeClr val="bg1"/>
                </a:solidFill>
              </a:rPr>
              <a:t> de la Ciudad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Construcción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Colectores</a:t>
            </a:r>
            <a:r>
              <a:rPr lang="en-US" sz="1050" dirty="0">
                <a:solidFill>
                  <a:schemeClr val="bg1"/>
                </a:solidFill>
              </a:rPr>
              <a:t> y </a:t>
            </a:r>
            <a:r>
              <a:rPr lang="en-US" sz="1050" dirty="0" err="1">
                <a:solidFill>
                  <a:schemeClr val="bg1"/>
                </a:solidFill>
              </a:rPr>
              <a:t>Subcolectores</a:t>
            </a:r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En </a:t>
            </a:r>
            <a:r>
              <a:rPr lang="en-US" sz="1050" dirty="0" err="1">
                <a:solidFill>
                  <a:schemeClr val="bg1"/>
                </a:solidFill>
              </a:rPr>
              <a:t>Zona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Ampliación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550" b="1" dirty="0">
                <a:solidFill>
                  <a:schemeClr val="bg1"/>
                </a:solidFill>
              </a:rPr>
              <a:t>INVERSION NECESARIA ESTIMADA</a:t>
            </a:r>
          </a:p>
          <a:p>
            <a:r>
              <a:rPr lang="en-US" sz="1200" dirty="0">
                <a:solidFill>
                  <a:schemeClr val="bg1"/>
                </a:solidFill>
              </a:rPr>
              <a:t>$3,605 </a:t>
            </a:r>
            <a:r>
              <a:rPr lang="en-US" sz="1200" dirty="0" err="1">
                <a:solidFill>
                  <a:schemeClr val="bg1"/>
                </a:solidFill>
              </a:rPr>
              <a:t>Millones</a:t>
            </a:r>
            <a:r>
              <a:rPr lang="en-US" sz="1200" dirty="0">
                <a:solidFill>
                  <a:schemeClr val="bg1"/>
                </a:solidFill>
              </a:rPr>
              <a:t> de Pesos</a:t>
            </a:r>
            <a:endParaRPr lang="es-MX" sz="1200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0670" y="3645024"/>
            <a:ext cx="2989857" cy="2085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b="1" dirty="0">
                <a:solidFill>
                  <a:schemeClr val="bg1"/>
                </a:solidFill>
              </a:rPr>
              <a:t>AMPLIACION Y REHABILITACION </a:t>
            </a:r>
          </a:p>
          <a:p>
            <a:r>
              <a:rPr lang="en-US" sz="1550" b="1" dirty="0">
                <a:solidFill>
                  <a:schemeClr val="bg1"/>
                </a:solidFill>
              </a:rPr>
              <a:t>DE ATARJEAS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Ampliación</a:t>
            </a:r>
            <a:r>
              <a:rPr lang="en-US" sz="1050" dirty="0">
                <a:solidFill>
                  <a:schemeClr val="bg1"/>
                </a:solidFill>
              </a:rPr>
              <a:t> de la Red de </a:t>
            </a:r>
            <a:r>
              <a:rPr lang="en-US" sz="1050" dirty="0" err="1">
                <a:solidFill>
                  <a:schemeClr val="bg1"/>
                </a:solidFill>
              </a:rPr>
              <a:t>Atarjeas</a:t>
            </a:r>
            <a:r>
              <a:rPr lang="en-US" sz="1050" dirty="0">
                <a:solidFill>
                  <a:schemeClr val="bg1"/>
                </a:solidFill>
              </a:rPr>
              <a:t> en </a:t>
            </a:r>
            <a:r>
              <a:rPr lang="en-US" sz="1050" dirty="0" err="1">
                <a:solidFill>
                  <a:schemeClr val="bg1"/>
                </a:solidFill>
              </a:rPr>
              <a:t>Zonas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1050" dirty="0">
                <a:solidFill>
                  <a:schemeClr val="bg1"/>
                </a:solidFill>
              </a:rPr>
              <a:t>sin </a:t>
            </a:r>
            <a:r>
              <a:rPr lang="en-US" sz="1050" dirty="0" err="1">
                <a:solidFill>
                  <a:schemeClr val="bg1"/>
                </a:solidFill>
              </a:rPr>
              <a:t>Servicio</a:t>
            </a:r>
            <a:r>
              <a:rPr lang="en-US" sz="1050" dirty="0">
                <a:solidFill>
                  <a:schemeClr val="bg1"/>
                </a:solidFill>
              </a:rPr>
              <a:t>: </a:t>
            </a:r>
            <a:r>
              <a:rPr lang="en-US" sz="1050" dirty="0" err="1">
                <a:solidFill>
                  <a:schemeClr val="bg1"/>
                </a:solidFill>
              </a:rPr>
              <a:t>Colonias</a:t>
            </a:r>
            <a:r>
              <a:rPr lang="en-US" sz="1050" dirty="0">
                <a:solidFill>
                  <a:schemeClr val="bg1"/>
                </a:solidFill>
              </a:rPr>
              <a:t> Km 27 y Km 29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Rehabilitación</a:t>
            </a:r>
            <a:r>
              <a:rPr lang="en-US" sz="1050" dirty="0">
                <a:solidFill>
                  <a:schemeClr val="bg1"/>
                </a:solidFill>
              </a:rPr>
              <a:t> de 12 </a:t>
            </a:r>
            <a:r>
              <a:rPr lang="en-US" sz="1050" dirty="0" err="1">
                <a:solidFill>
                  <a:schemeClr val="bg1"/>
                </a:solidFill>
              </a:rPr>
              <a:t>Estaciones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Rebombeo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1050" dirty="0">
                <a:solidFill>
                  <a:schemeClr val="bg1"/>
                </a:solidFill>
              </a:rPr>
              <a:t>de </a:t>
            </a:r>
            <a:r>
              <a:rPr lang="en-US" sz="1050" dirty="0" err="1">
                <a:solidFill>
                  <a:schemeClr val="bg1"/>
                </a:solidFill>
              </a:rPr>
              <a:t>Aguas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Residuales</a:t>
            </a:r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Rehabilitación</a:t>
            </a:r>
            <a:r>
              <a:rPr lang="en-US" sz="1050" dirty="0">
                <a:solidFill>
                  <a:schemeClr val="bg1"/>
                </a:solidFill>
              </a:rPr>
              <a:t> de 660 Km de Red de </a:t>
            </a:r>
            <a:r>
              <a:rPr lang="en-US" sz="1050" dirty="0" err="1">
                <a:solidFill>
                  <a:schemeClr val="bg1"/>
                </a:solidFill>
              </a:rPr>
              <a:t>Atarjeas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550" b="1" dirty="0">
                <a:solidFill>
                  <a:schemeClr val="bg1"/>
                </a:solidFill>
              </a:rPr>
              <a:t>INVERSION NECESARIA ESTIMADA</a:t>
            </a:r>
          </a:p>
          <a:p>
            <a:r>
              <a:rPr lang="en-US" sz="1200" dirty="0">
                <a:solidFill>
                  <a:schemeClr val="bg1"/>
                </a:solidFill>
              </a:rPr>
              <a:t>$2,254 </a:t>
            </a:r>
            <a:r>
              <a:rPr lang="en-US" sz="1200" dirty="0" err="1">
                <a:solidFill>
                  <a:schemeClr val="bg1"/>
                </a:solidFill>
              </a:rPr>
              <a:t>Millones</a:t>
            </a:r>
            <a:r>
              <a:rPr lang="en-US" sz="1200" dirty="0">
                <a:solidFill>
                  <a:schemeClr val="bg1"/>
                </a:solidFill>
              </a:rPr>
              <a:t> de Pesos</a:t>
            </a:r>
            <a:endParaRPr lang="es-MX" sz="1200" dirty="0">
              <a:solidFill>
                <a:schemeClr val="bg1"/>
              </a:solidFill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6" name="35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8" name="37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7" name="36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21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Rectángulo 3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CuadroTexto 44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1165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62604 -0.0004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62604 -0.00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2 L 0.00122 0.234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29" grpId="0" animBg="1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35 Grupo"/>
          <p:cNvGrpSpPr/>
          <p:nvPr/>
        </p:nvGrpSpPr>
        <p:grpSpPr>
          <a:xfrm>
            <a:off x="5809388" y="2132856"/>
            <a:ext cx="3053720" cy="3011084"/>
            <a:chOff x="5809388" y="2132856"/>
            <a:chExt cx="3053720" cy="3011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9 Elipse"/>
            <p:cNvSpPr/>
            <p:nvPr/>
          </p:nvSpPr>
          <p:spPr>
            <a:xfrm>
              <a:off x="5809388" y="2132856"/>
              <a:ext cx="3011084" cy="3011084"/>
            </a:xfrm>
            <a:prstGeom prst="ellipse">
              <a:avLst/>
            </a:prstGeom>
            <a:solidFill>
              <a:srgbClr val="FFF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145120" y="3031148"/>
              <a:ext cx="27179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/>
                <a:t>          </a:t>
              </a:r>
              <a:r>
                <a:rPr lang="es-MX" sz="1600" dirty="0"/>
                <a:t>-Hacer mas eficiente la </a:t>
              </a:r>
            </a:p>
            <a:p>
              <a:r>
                <a:rPr lang="es-MX" sz="1600" dirty="0"/>
                <a:t>        prestación de servicios.</a:t>
              </a:r>
            </a:p>
            <a:p>
              <a:r>
                <a:rPr lang="es-MX" sz="1600" dirty="0"/>
                <a:t>     -Reducción de Costos de</a:t>
              </a:r>
            </a:p>
            <a:p>
              <a:r>
                <a:rPr lang="es-MX" sz="1600" dirty="0"/>
                <a:t>   Operación y Mantenimiento.</a:t>
              </a:r>
            </a:p>
            <a:p>
              <a:r>
                <a:rPr lang="es-MX" sz="1600" dirty="0"/>
                <a:t>-Evitar contaminación </a:t>
              </a:r>
            </a:p>
            <a:p>
              <a:r>
                <a:rPr lang="es-MX" sz="1600" dirty="0"/>
                <a:t>ambiental.</a:t>
              </a: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2888276" y="-675456"/>
            <a:ext cx="4852076" cy="4578984"/>
            <a:chOff x="2843808" y="2782642"/>
            <a:chExt cx="4852076" cy="4578984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9" t="4541" r="14671" b="4925"/>
            <a:stretch/>
          </p:blipFill>
          <p:spPr>
            <a:xfrm>
              <a:off x="3162182" y="3059500"/>
              <a:ext cx="4078638" cy="4078639"/>
            </a:xfrm>
            <a:prstGeom prst="ellipse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0" t="54031" r="23377" b="19018"/>
            <a:stretch/>
          </p:blipFill>
          <p:spPr>
            <a:xfrm>
              <a:off x="4679327" y="4751626"/>
              <a:ext cx="1350520" cy="1214203"/>
            </a:xfrm>
            <a:prstGeom prst="ellipse">
              <a:avLst/>
            </a:prstGeom>
          </p:spPr>
        </p:pic>
        <p:sp>
          <p:nvSpPr>
            <p:cNvPr id="16" name="15 Rectángulo"/>
            <p:cNvSpPr/>
            <p:nvPr/>
          </p:nvSpPr>
          <p:spPr>
            <a:xfrm rot="5400000">
              <a:off x="5094162" y="2555469"/>
              <a:ext cx="2374550" cy="2828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843808" y="2968321"/>
              <a:ext cx="2374550" cy="4393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" name="4 Triángulo isósceles"/>
          <p:cNvSpPr/>
          <p:nvPr/>
        </p:nvSpPr>
        <p:spPr>
          <a:xfrm rot="10800000">
            <a:off x="6397534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Triángulo isósceles"/>
          <p:cNvSpPr/>
          <p:nvPr/>
        </p:nvSpPr>
        <p:spPr>
          <a:xfrm>
            <a:off x="6413840" y="7173416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9" name="18 Grupo"/>
          <p:cNvGrpSpPr/>
          <p:nvPr/>
        </p:nvGrpSpPr>
        <p:grpSpPr>
          <a:xfrm rot="10800000">
            <a:off x="-5797152" y="1364203"/>
            <a:ext cx="5112568" cy="2121637"/>
            <a:chOff x="4139952" y="1340660"/>
            <a:chExt cx="5112568" cy="2121637"/>
          </a:xfrm>
        </p:grpSpPr>
        <p:sp>
          <p:nvSpPr>
            <p:cNvPr id="20" name="19 Rectángulo"/>
            <p:cNvSpPr/>
            <p:nvPr/>
          </p:nvSpPr>
          <p:spPr>
            <a:xfrm>
              <a:off x="5327134" y="1340660"/>
              <a:ext cx="3925386" cy="2121637"/>
            </a:xfrm>
            <a:prstGeom prst="rect">
              <a:avLst/>
            </a:prstGeom>
            <a:gradFill flip="none" rotWithShape="1">
              <a:gsLst>
                <a:gs pos="98000">
                  <a:srgbClr val="00817E"/>
                </a:gs>
                <a:gs pos="2000">
                  <a:srgbClr val="00605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Elipse"/>
            <p:cNvSpPr/>
            <p:nvPr/>
          </p:nvSpPr>
          <p:spPr>
            <a:xfrm>
              <a:off x="4139952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2" name="21 Grupo"/>
          <p:cNvGrpSpPr/>
          <p:nvPr/>
        </p:nvGrpSpPr>
        <p:grpSpPr>
          <a:xfrm rot="10800000">
            <a:off x="-5797152" y="3596559"/>
            <a:ext cx="5112568" cy="2121637"/>
            <a:chOff x="4211960" y="1340660"/>
            <a:chExt cx="5112568" cy="2121637"/>
          </a:xfrm>
        </p:grpSpPr>
        <p:sp>
          <p:nvSpPr>
            <p:cNvPr id="23" name="22 Rectángulo"/>
            <p:cNvSpPr/>
            <p:nvPr/>
          </p:nvSpPr>
          <p:spPr>
            <a:xfrm>
              <a:off x="5327134" y="1340660"/>
              <a:ext cx="3997394" cy="2121637"/>
            </a:xfrm>
            <a:prstGeom prst="rect">
              <a:avLst/>
            </a:prstGeom>
            <a:gradFill flip="none" rotWithShape="1">
              <a:gsLst>
                <a:gs pos="0">
                  <a:srgbClr val="00605E"/>
                </a:gs>
                <a:gs pos="100000">
                  <a:srgbClr val="00817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4" name="23 Elipse"/>
            <p:cNvSpPr/>
            <p:nvPr/>
          </p:nvSpPr>
          <p:spPr>
            <a:xfrm>
              <a:off x="4211960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7" name="26 CuadroTexto"/>
          <p:cNvSpPr txBox="1"/>
          <p:nvPr/>
        </p:nvSpPr>
        <p:spPr>
          <a:xfrm>
            <a:off x="31183" y="1484784"/>
            <a:ext cx="310065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" b="1" dirty="0">
                <a:solidFill>
                  <a:schemeClr val="bg1"/>
                </a:solidFill>
              </a:rPr>
              <a:t>EFICIENCIA COMERCIAL Y DE GESTION</a:t>
            </a:r>
            <a:endParaRPr lang="es-MX" sz="1450" b="1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Sustitución</a:t>
            </a:r>
            <a:r>
              <a:rPr lang="en-US" sz="1050" dirty="0">
                <a:solidFill>
                  <a:schemeClr val="bg1"/>
                </a:solidFill>
              </a:rPr>
              <a:t> e </a:t>
            </a:r>
            <a:r>
              <a:rPr lang="en-US" sz="1050" dirty="0" err="1">
                <a:solidFill>
                  <a:schemeClr val="bg1"/>
                </a:solidFill>
              </a:rPr>
              <a:t>Instalación</a:t>
            </a:r>
            <a:r>
              <a:rPr lang="en-US" sz="1050" dirty="0">
                <a:solidFill>
                  <a:schemeClr val="bg1"/>
                </a:solidFill>
              </a:rPr>
              <a:t> de Macro y </a:t>
            </a:r>
          </a:p>
          <a:p>
            <a:r>
              <a:rPr lang="en-US" sz="1050" dirty="0">
                <a:solidFill>
                  <a:schemeClr val="bg1"/>
                </a:solidFill>
              </a:rPr>
              <a:t>Micro </a:t>
            </a:r>
            <a:r>
              <a:rPr lang="en-US" sz="1050" dirty="0" err="1">
                <a:solidFill>
                  <a:schemeClr val="bg1"/>
                </a:solidFill>
              </a:rPr>
              <a:t>Medidoeres</a:t>
            </a:r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Estudios</a:t>
            </a:r>
            <a:r>
              <a:rPr lang="en-US" sz="1050" dirty="0">
                <a:solidFill>
                  <a:schemeClr val="bg1"/>
                </a:solidFill>
              </a:rPr>
              <a:t> de Auditoria del Agua, </a:t>
            </a:r>
            <a:r>
              <a:rPr lang="en-US" sz="1050" dirty="0" err="1">
                <a:solidFill>
                  <a:schemeClr val="bg1"/>
                </a:solidFill>
              </a:rPr>
              <a:t>Padrón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Usuarios</a:t>
            </a:r>
            <a:r>
              <a:rPr lang="en-US" sz="1050" dirty="0">
                <a:solidFill>
                  <a:schemeClr val="bg1"/>
                </a:solidFill>
              </a:rPr>
              <a:t> y </a:t>
            </a:r>
            <a:r>
              <a:rPr lang="en-US" sz="1050" dirty="0" err="1">
                <a:solidFill>
                  <a:schemeClr val="bg1"/>
                </a:solidFill>
              </a:rPr>
              <a:t>Tarifarios</a:t>
            </a:r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Reforzamiento</a:t>
            </a:r>
            <a:r>
              <a:rPr lang="en-US" sz="1050" dirty="0">
                <a:solidFill>
                  <a:schemeClr val="bg1"/>
                </a:solidFill>
              </a:rPr>
              <a:t> del </a:t>
            </a:r>
            <a:r>
              <a:rPr lang="en-US" sz="1050" dirty="0" err="1">
                <a:solidFill>
                  <a:schemeClr val="bg1"/>
                </a:solidFill>
              </a:rPr>
              <a:t>Pograma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Detección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Fugas</a:t>
            </a:r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Sistema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Gestión</a:t>
            </a:r>
            <a:r>
              <a:rPr lang="en-US" sz="1050" dirty="0">
                <a:solidFill>
                  <a:schemeClr val="bg1"/>
                </a:solidFill>
              </a:rPr>
              <a:t> Integral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50" b="1" dirty="0">
                <a:solidFill>
                  <a:schemeClr val="bg1"/>
                </a:solidFill>
              </a:rPr>
              <a:t>INVERSION NECESARIA ESTIMADA</a:t>
            </a:r>
          </a:p>
          <a:p>
            <a:r>
              <a:rPr lang="en-US" sz="1200" dirty="0">
                <a:solidFill>
                  <a:schemeClr val="bg1"/>
                </a:solidFill>
              </a:rPr>
              <a:t>$553 </a:t>
            </a:r>
            <a:r>
              <a:rPr lang="en-US" sz="1200" dirty="0" err="1">
                <a:solidFill>
                  <a:schemeClr val="bg1"/>
                </a:solidFill>
              </a:rPr>
              <a:t>Millones</a:t>
            </a:r>
            <a:r>
              <a:rPr lang="en-US" sz="1200" dirty="0">
                <a:solidFill>
                  <a:schemeClr val="bg1"/>
                </a:solidFill>
              </a:rPr>
              <a:t> de Pesos</a:t>
            </a:r>
            <a:endParaRPr lang="es-MX" sz="1200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20670" y="3573016"/>
            <a:ext cx="2989857" cy="2177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b="1" dirty="0">
                <a:solidFill>
                  <a:schemeClr val="bg1"/>
                </a:solidFill>
              </a:rPr>
              <a:t>SECTORIZACION Y USO EFICIENTE</a:t>
            </a:r>
          </a:p>
          <a:p>
            <a:r>
              <a:rPr lang="en-US" sz="1550" b="1" dirty="0">
                <a:solidFill>
                  <a:schemeClr val="bg1"/>
                </a:solidFill>
              </a:rPr>
              <a:t>DE ENERGIA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Sectorización</a:t>
            </a:r>
            <a:r>
              <a:rPr lang="en-US" sz="1050" dirty="0">
                <a:solidFill>
                  <a:schemeClr val="bg1"/>
                </a:solidFill>
              </a:rPr>
              <a:t> y </a:t>
            </a:r>
            <a:r>
              <a:rPr lang="en-US" sz="1050" dirty="0" err="1">
                <a:solidFill>
                  <a:schemeClr val="bg1"/>
                </a:solidFill>
              </a:rPr>
              <a:t>Revisión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Hidráulica</a:t>
            </a:r>
            <a:r>
              <a:rPr lang="en-US" sz="1050" dirty="0">
                <a:solidFill>
                  <a:schemeClr val="bg1"/>
                </a:solidFill>
              </a:rPr>
              <a:t> Zona 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Norponiente</a:t>
            </a:r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Sectorización</a:t>
            </a:r>
            <a:r>
              <a:rPr lang="en-US" sz="1050" dirty="0">
                <a:solidFill>
                  <a:schemeClr val="bg1"/>
                </a:solidFill>
              </a:rPr>
              <a:t> y </a:t>
            </a:r>
            <a:r>
              <a:rPr lang="en-US" sz="1050" dirty="0" err="1">
                <a:solidFill>
                  <a:schemeClr val="bg1"/>
                </a:solidFill>
              </a:rPr>
              <a:t>Revisión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Hidráulica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Subsecuente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1050" dirty="0">
                <a:solidFill>
                  <a:schemeClr val="bg1"/>
                </a:solidFill>
              </a:rPr>
              <a:t>de la Ciudad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Reforzamiento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Programa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Uso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Equipos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</a:p>
          <a:p>
            <a:r>
              <a:rPr lang="en-US" sz="1050" dirty="0">
                <a:solidFill>
                  <a:schemeClr val="bg1"/>
                </a:solidFill>
              </a:rPr>
              <a:t>Alta </a:t>
            </a:r>
            <a:r>
              <a:rPr lang="en-US" sz="1050" dirty="0" err="1">
                <a:solidFill>
                  <a:schemeClr val="bg1"/>
                </a:solidFill>
              </a:rPr>
              <a:t>Eficiencia</a:t>
            </a:r>
            <a:endParaRPr lang="en-US" sz="105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550" b="1" dirty="0">
                <a:solidFill>
                  <a:schemeClr val="bg1"/>
                </a:solidFill>
              </a:rPr>
              <a:t>INVERSION NECESARIA ESTIMADA</a:t>
            </a:r>
          </a:p>
          <a:p>
            <a:r>
              <a:rPr lang="en-US" sz="1200" dirty="0">
                <a:solidFill>
                  <a:schemeClr val="bg1"/>
                </a:solidFill>
              </a:rPr>
              <a:t>$555 </a:t>
            </a:r>
            <a:r>
              <a:rPr lang="en-US" sz="1200" dirty="0" err="1">
                <a:solidFill>
                  <a:schemeClr val="bg1"/>
                </a:solidFill>
              </a:rPr>
              <a:t>Millones</a:t>
            </a:r>
            <a:r>
              <a:rPr lang="en-US" sz="1200" dirty="0">
                <a:solidFill>
                  <a:schemeClr val="bg1"/>
                </a:solidFill>
              </a:rPr>
              <a:t> de Pesos</a:t>
            </a:r>
            <a:endParaRPr lang="es-MX" sz="1200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400722" y="2092233"/>
            <a:ext cx="147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Eficiencia</a:t>
            </a:r>
          </a:p>
          <a:p>
            <a:pPr algn="ctr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Energética</a:t>
            </a:r>
          </a:p>
          <a:p>
            <a:pPr algn="ctr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$1,543 MP</a:t>
            </a: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7" r="21662"/>
          <a:stretch/>
        </p:blipFill>
        <p:spPr>
          <a:xfrm>
            <a:off x="2987824" y="3668566"/>
            <a:ext cx="1916629" cy="1988775"/>
          </a:xfrm>
          <a:prstGeom prst="ellipse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23833" b="896"/>
          <a:stretch/>
        </p:blipFill>
        <p:spPr>
          <a:xfrm>
            <a:off x="2987824" y="1435789"/>
            <a:ext cx="1900931" cy="1993212"/>
          </a:xfrm>
          <a:prstGeom prst="ellipse">
            <a:avLst/>
          </a:prstGeom>
        </p:spPr>
      </p:pic>
      <p:grpSp>
        <p:nvGrpSpPr>
          <p:cNvPr id="39" name="38 Grupo"/>
          <p:cNvGrpSpPr/>
          <p:nvPr/>
        </p:nvGrpSpPr>
        <p:grpSpPr>
          <a:xfrm rot="10800000">
            <a:off x="-5797152" y="2315475"/>
            <a:ext cx="5112568" cy="2121637"/>
            <a:chOff x="4139952" y="1340660"/>
            <a:chExt cx="5112568" cy="2121637"/>
          </a:xfrm>
        </p:grpSpPr>
        <p:sp>
          <p:nvSpPr>
            <p:cNvPr id="40" name="39 Rectángulo"/>
            <p:cNvSpPr/>
            <p:nvPr/>
          </p:nvSpPr>
          <p:spPr>
            <a:xfrm>
              <a:off x="5327134" y="1340660"/>
              <a:ext cx="3925386" cy="2121637"/>
            </a:xfrm>
            <a:prstGeom prst="rect">
              <a:avLst/>
            </a:prstGeom>
            <a:gradFill flip="none" rotWithShape="1">
              <a:gsLst>
                <a:gs pos="98000">
                  <a:srgbClr val="00817E"/>
                </a:gs>
                <a:gs pos="2000">
                  <a:srgbClr val="00605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40 Elipse"/>
            <p:cNvSpPr/>
            <p:nvPr/>
          </p:nvSpPr>
          <p:spPr>
            <a:xfrm>
              <a:off x="4139952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2" name="41 CuadroTexto"/>
          <p:cNvSpPr txBox="1"/>
          <p:nvPr/>
        </p:nvSpPr>
        <p:spPr>
          <a:xfrm>
            <a:off x="30413" y="2617892"/>
            <a:ext cx="2806730" cy="1531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" b="1" dirty="0">
                <a:solidFill>
                  <a:schemeClr val="bg1"/>
                </a:solidFill>
              </a:rPr>
              <a:t>USO DE ENERGIAS ALTERNAS</a:t>
            </a:r>
            <a:endParaRPr lang="es-MX" sz="1450" b="1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Aprovechamiento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Energía</a:t>
            </a:r>
            <a:r>
              <a:rPr lang="en-US" sz="1050" dirty="0">
                <a:solidFill>
                  <a:schemeClr val="bg1"/>
                </a:solidFill>
              </a:rPr>
              <a:t> Solar</a:t>
            </a:r>
          </a:p>
          <a:p>
            <a:r>
              <a:rPr lang="en-US" sz="1050" dirty="0">
                <a:solidFill>
                  <a:schemeClr val="bg1"/>
                </a:solidFill>
              </a:rPr>
              <a:t>-</a:t>
            </a:r>
            <a:r>
              <a:rPr lang="en-US" sz="1050" dirty="0" err="1">
                <a:solidFill>
                  <a:schemeClr val="bg1"/>
                </a:solidFill>
              </a:rPr>
              <a:t>Implementación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  <a:r>
              <a:rPr lang="en-US" sz="1050" dirty="0" err="1">
                <a:solidFill>
                  <a:schemeClr val="bg1"/>
                </a:solidFill>
              </a:rPr>
              <a:t>Infraestructura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para</a:t>
            </a:r>
            <a:r>
              <a:rPr lang="en-US" sz="1050" dirty="0">
                <a:solidFill>
                  <a:schemeClr val="bg1"/>
                </a:solidFill>
              </a:rPr>
              <a:t> el 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Aprovechamiento</a:t>
            </a:r>
            <a:r>
              <a:rPr lang="en-US" sz="1050" dirty="0">
                <a:solidFill>
                  <a:schemeClr val="bg1"/>
                </a:solidFill>
              </a:rPr>
              <a:t> del Biogas en </a:t>
            </a:r>
            <a:r>
              <a:rPr lang="en-US" sz="1050" dirty="0" err="1">
                <a:solidFill>
                  <a:schemeClr val="bg1"/>
                </a:solidFill>
              </a:rPr>
              <a:t>Plantas</a:t>
            </a:r>
            <a:r>
              <a:rPr lang="en-US" sz="1050" dirty="0">
                <a:solidFill>
                  <a:schemeClr val="bg1"/>
                </a:solidFill>
              </a:rPr>
              <a:t> de 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Tratamiento</a:t>
            </a:r>
            <a:r>
              <a:rPr lang="en-US" sz="1050" dirty="0">
                <a:solidFill>
                  <a:schemeClr val="bg1"/>
                </a:solidFill>
              </a:rPr>
              <a:t> Sur y Valle de Juárez</a:t>
            </a:r>
          </a:p>
          <a:p>
            <a:endParaRPr lang="en-US" sz="1050" dirty="0">
              <a:solidFill>
                <a:schemeClr val="bg1"/>
              </a:solidFill>
            </a:endParaRPr>
          </a:p>
          <a:p>
            <a:r>
              <a:rPr lang="en-US" sz="1450" b="1" dirty="0">
                <a:solidFill>
                  <a:schemeClr val="bg1"/>
                </a:solidFill>
              </a:rPr>
              <a:t>INVERSION NECESARIA ESTIMADA</a:t>
            </a:r>
          </a:p>
          <a:p>
            <a:r>
              <a:rPr lang="en-US" sz="1200" dirty="0">
                <a:solidFill>
                  <a:schemeClr val="bg1"/>
                </a:solidFill>
              </a:rPr>
              <a:t>$435 </a:t>
            </a:r>
            <a:r>
              <a:rPr lang="en-US" sz="1200" dirty="0" err="1">
                <a:solidFill>
                  <a:schemeClr val="bg1"/>
                </a:solidFill>
              </a:rPr>
              <a:t>Millones</a:t>
            </a:r>
            <a:r>
              <a:rPr lang="en-US" sz="1200" dirty="0">
                <a:solidFill>
                  <a:schemeClr val="bg1"/>
                </a:solidFill>
              </a:rPr>
              <a:t> de Pesos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44" name="43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23896"/>
          <a:stretch/>
        </p:blipFill>
        <p:spPr>
          <a:xfrm>
            <a:off x="2987824" y="2387061"/>
            <a:ext cx="1900931" cy="1978043"/>
          </a:xfrm>
          <a:prstGeom prst="ellipse">
            <a:avLst/>
          </a:prstGeom>
        </p:spPr>
      </p:pic>
      <p:grpSp>
        <p:nvGrpSpPr>
          <p:cNvPr id="45" name="44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46" name="45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48" name="47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9" name="48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47" name="46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22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7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62604 -0.0004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0.62604 -0.00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2 L 0.00122 0.234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62604 -0.0004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7" grpId="0"/>
      <p:bldP spid="27" grpId="1"/>
      <p:bldP spid="28" grpId="0"/>
      <p:bldP spid="28" grpId="1"/>
      <p:bldP spid="31" grpId="0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riángulo isósceles"/>
          <p:cNvSpPr/>
          <p:nvPr/>
        </p:nvSpPr>
        <p:spPr>
          <a:xfrm>
            <a:off x="1763691" y="7173416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5" name="34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4" name="3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0" name="29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23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467544" y="2290124"/>
            <a:ext cx="3011084" cy="3011084"/>
            <a:chOff x="467544" y="2290124"/>
            <a:chExt cx="3011084" cy="30110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8 Elipse"/>
            <p:cNvSpPr/>
            <p:nvPr/>
          </p:nvSpPr>
          <p:spPr>
            <a:xfrm>
              <a:off x="467544" y="2290124"/>
              <a:ext cx="3011084" cy="3011084"/>
            </a:xfrm>
            <a:prstGeom prst="ellipse">
              <a:avLst/>
            </a:prstGeom>
            <a:solidFill>
              <a:srgbClr val="FF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749323" y="3367190"/>
              <a:ext cx="223881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dirty="0"/>
                <a:t>-Mantener la cobertura</a:t>
              </a:r>
            </a:p>
            <a:p>
              <a:r>
                <a:rPr lang="es-MX" sz="1600" dirty="0"/>
                <a:t>  de saneamiento.</a:t>
              </a:r>
            </a:p>
            <a:p>
              <a:r>
                <a:rPr lang="es-MX" sz="1600" dirty="0"/>
                <a:t>-Conservar el recurso al </a:t>
              </a:r>
            </a:p>
            <a:p>
              <a:r>
                <a:rPr lang="es-MX" sz="1600" dirty="0"/>
                <a:t>  favorecer el </a:t>
              </a:r>
              <a:r>
                <a:rPr lang="es-MX" sz="1600" dirty="0" err="1"/>
                <a:t>reuso</a:t>
              </a:r>
              <a:r>
                <a:rPr lang="es-MX" sz="1600" dirty="0"/>
                <a:t> y </a:t>
              </a:r>
            </a:p>
            <a:p>
              <a:r>
                <a:rPr lang="es-MX" sz="1600" dirty="0"/>
                <a:t>  el intercambio.</a:t>
              </a:r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1693163" y="-603448"/>
            <a:ext cx="4607029" cy="4578985"/>
            <a:chOff x="1693163" y="-603448"/>
            <a:chExt cx="4607029" cy="4578985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99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9" t="4541" r="14671" b="4925"/>
            <a:stretch/>
          </p:blipFill>
          <p:spPr>
            <a:xfrm>
              <a:off x="1970131" y="-326589"/>
              <a:ext cx="4078638" cy="4078639"/>
            </a:xfrm>
            <a:prstGeom prst="ellipse">
              <a:avLst/>
            </a:prstGeom>
          </p:spPr>
        </p:pic>
        <p:pic>
          <p:nvPicPr>
            <p:cNvPr id="41" name="40 Imagen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99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9" t="58300" r="55458" b="21780"/>
            <a:stretch/>
          </p:blipFill>
          <p:spPr>
            <a:xfrm>
              <a:off x="2920666" y="1695773"/>
              <a:ext cx="1122031" cy="897424"/>
            </a:xfrm>
            <a:prstGeom prst="rect">
              <a:avLst/>
            </a:prstGeom>
          </p:spPr>
        </p:pic>
        <p:sp>
          <p:nvSpPr>
            <p:cNvPr id="15" name="14 Rectángulo"/>
            <p:cNvSpPr/>
            <p:nvPr/>
          </p:nvSpPr>
          <p:spPr>
            <a:xfrm rot="5400000">
              <a:off x="1920336" y="-830621"/>
              <a:ext cx="2374550" cy="2828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925643" y="-417767"/>
              <a:ext cx="2374549" cy="439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2448394" y="2203151"/>
            <a:ext cx="1475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Saneamiento</a:t>
            </a:r>
            <a:endParaRPr lang="es-MX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$1,430 MP</a:t>
            </a:r>
          </a:p>
        </p:txBody>
      </p:sp>
      <p:sp>
        <p:nvSpPr>
          <p:cNvPr id="28" name="27 Triángulo isósceles"/>
          <p:cNvSpPr/>
          <p:nvPr/>
        </p:nvSpPr>
        <p:spPr>
          <a:xfrm rot="10800000">
            <a:off x="1747385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8" name="17 Grupo"/>
          <p:cNvGrpSpPr/>
          <p:nvPr/>
        </p:nvGrpSpPr>
        <p:grpSpPr>
          <a:xfrm>
            <a:off x="9108504" y="1340660"/>
            <a:ext cx="5328592" cy="2121637"/>
            <a:chOff x="4139952" y="1340660"/>
            <a:chExt cx="5328592" cy="2121637"/>
          </a:xfrm>
        </p:grpSpPr>
        <p:sp>
          <p:nvSpPr>
            <p:cNvPr id="19" name="18 Rectángulo"/>
            <p:cNvSpPr/>
            <p:nvPr/>
          </p:nvSpPr>
          <p:spPr>
            <a:xfrm>
              <a:off x="5327134" y="1340660"/>
              <a:ext cx="4141410" cy="2121637"/>
            </a:xfrm>
            <a:prstGeom prst="rect">
              <a:avLst/>
            </a:prstGeom>
            <a:gradFill flip="none" rotWithShape="1">
              <a:gsLst>
                <a:gs pos="98000">
                  <a:srgbClr val="00817E"/>
                </a:gs>
                <a:gs pos="2000">
                  <a:srgbClr val="00605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Elipse"/>
            <p:cNvSpPr/>
            <p:nvPr/>
          </p:nvSpPr>
          <p:spPr>
            <a:xfrm>
              <a:off x="4139952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9108504" y="3573016"/>
            <a:ext cx="5328592" cy="2121637"/>
            <a:chOff x="4211960" y="1340660"/>
            <a:chExt cx="5328592" cy="2121637"/>
          </a:xfrm>
        </p:grpSpPr>
        <p:sp>
          <p:nvSpPr>
            <p:cNvPr id="22" name="21 Rectángulo"/>
            <p:cNvSpPr/>
            <p:nvPr/>
          </p:nvSpPr>
          <p:spPr>
            <a:xfrm>
              <a:off x="5327134" y="1340660"/>
              <a:ext cx="4213418" cy="2121637"/>
            </a:xfrm>
            <a:prstGeom prst="rect">
              <a:avLst/>
            </a:prstGeom>
            <a:gradFill flip="none" rotWithShape="1">
              <a:gsLst>
                <a:gs pos="0">
                  <a:srgbClr val="00605E"/>
                </a:gs>
                <a:gs pos="100000">
                  <a:srgbClr val="00817E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3" name="22 Elipse"/>
            <p:cNvSpPr/>
            <p:nvPr/>
          </p:nvSpPr>
          <p:spPr>
            <a:xfrm>
              <a:off x="4211960" y="1340660"/>
              <a:ext cx="2086332" cy="2121637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4" name="23 CuadroTexto"/>
          <p:cNvSpPr txBox="1"/>
          <p:nvPr/>
        </p:nvSpPr>
        <p:spPr>
          <a:xfrm>
            <a:off x="6102488" y="1515609"/>
            <a:ext cx="30060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50" b="1" dirty="0">
                <a:solidFill>
                  <a:schemeClr val="bg1"/>
                </a:solidFill>
              </a:rPr>
              <a:t>REUSO DE AGUA RECUPERADA</a:t>
            </a:r>
            <a:endParaRPr lang="es-MX" sz="1550" b="1" dirty="0">
              <a:solidFill>
                <a:schemeClr val="bg1"/>
              </a:solidFill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-</a:t>
            </a:r>
            <a:r>
              <a:rPr lang="en-US" sz="1100" dirty="0" err="1">
                <a:solidFill>
                  <a:schemeClr val="bg1"/>
                </a:solidFill>
              </a:rPr>
              <a:t>Ampliación</a:t>
            </a:r>
            <a:r>
              <a:rPr lang="en-US" sz="1100" dirty="0">
                <a:solidFill>
                  <a:schemeClr val="bg1"/>
                </a:solidFill>
              </a:rPr>
              <a:t> de la Red </a:t>
            </a:r>
            <a:r>
              <a:rPr lang="en-US" sz="1100" dirty="0" err="1">
                <a:solidFill>
                  <a:schemeClr val="bg1"/>
                </a:solidFill>
              </a:rPr>
              <a:t>Morada</a:t>
            </a:r>
            <a:r>
              <a:rPr lang="en-US" sz="1100" dirty="0">
                <a:solidFill>
                  <a:schemeClr val="bg1"/>
                </a:solidFill>
              </a:rPr>
              <a:t> con 42 </a:t>
            </a:r>
            <a:r>
              <a:rPr lang="en-US" sz="1100" dirty="0" err="1">
                <a:solidFill>
                  <a:schemeClr val="bg1"/>
                </a:solidFill>
              </a:rPr>
              <a:t>Kilómetros</a:t>
            </a:r>
            <a:endParaRPr lang="en-US" sz="1100" dirty="0">
              <a:solidFill>
                <a:schemeClr val="bg1"/>
              </a:solidFill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-</a:t>
            </a:r>
            <a:r>
              <a:rPr lang="en-US" sz="1100" dirty="0" err="1">
                <a:solidFill>
                  <a:schemeClr val="bg1"/>
                </a:solidFill>
              </a:rPr>
              <a:t>Construcción</a:t>
            </a:r>
            <a:r>
              <a:rPr lang="en-US" sz="1100" dirty="0">
                <a:solidFill>
                  <a:schemeClr val="bg1"/>
                </a:solidFill>
              </a:rPr>
              <a:t> de Modulo </a:t>
            </a:r>
            <a:r>
              <a:rPr lang="en-US" sz="1100" dirty="0" err="1">
                <a:solidFill>
                  <a:schemeClr val="bg1"/>
                </a:solidFill>
              </a:rPr>
              <a:t>Terciario</a:t>
            </a:r>
            <a:r>
              <a:rPr lang="en-US" sz="1100" dirty="0">
                <a:solidFill>
                  <a:schemeClr val="bg1"/>
                </a:solidFill>
              </a:rPr>
              <a:t> de 5 </a:t>
            </a:r>
            <a:r>
              <a:rPr lang="en-US" sz="1100" dirty="0" err="1">
                <a:solidFill>
                  <a:schemeClr val="bg1"/>
                </a:solidFill>
              </a:rPr>
              <a:t>lps</a:t>
            </a:r>
            <a:r>
              <a:rPr lang="en-US" sz="1100" dirty="0">
                <a:solidFill>
                  <a:schemeClr val="bg1"/>
                </a:solidFill>
              </a:rPr>
              <a:t> en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PTAR Norte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-</a:t>
            </a:r>
            <a:r>
              <a:rPr lang="en-US" sz="1100" dirty="0" err="1">
                <a:solidFill>
                  <a:schemeClr val="bg1"/>
                </a:solidFill>
              </a:rPr>
              <a:t>Construcción</a:t>
            </a:r>
            <a:r>
              <a:rPr lang="en-US" sz="1100" dirty="0">
                <a:solidFill>
                  <a:schemeClr val="bg1"/>
                </a:solidFill>
              </a:rPr>
              <a:t> de 2 </a:t>
            </a:r>
            <a:r>
              <a:rPr lang="en-US" sz="1100" dirty="0" err="1">
                <a:solidFill>
                  <a:schemeClr val="bg1"/>
                </a:solidFill>
              </a:rPr>
              <a:t>Módulos</a:t>
            </a:r>
            <a:r>
              <a:rPr lang="en-US" sz="1100" dirty="0">
                <a:solidFill>
                  <a:schemeClr val="bg1"/>
                </a:solidFill>
              </a:rPr>
              <a:t> de 100 </a:t>
            </a:r>
            <a:r>
              <a:rPr lang="en-US" sz="1100" dirty="0" err="1">
                <a:solidFill>
                  <a:schemeClr val="bg1"/>
                </a:solidFill>
              </a:rPr>
              <a:t>lps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Cada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uno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a </a:t>
            </a:r>
            <a:r>
              <a:rPr lang="en-US" sz="1100" dirty="0" err="1">
                <a:solidFill>
                  <a:schemeClr val="bg1"/>
                </a:solidFill>
              </a:rPr>
              <a:t>Nivel</a:t>
            </a:r>
            <a:r>
              <a:rPr lang="en-US" sz="1100" dirty="0">
                <a:solidFill>
                  <a:schemeClr val="bg1"/>
                </a:solidFill>
              </a:rPr>
              <a:t> 20/20 en PTARs Norte y Sur</a:t>
            </a:r>
          </a:p>
          <a:p>
            <a:pPr algn="r"/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550" b="1" dirty="0">
                <a:solidFill>
                  <a:schemeClr val="bg1"/>
                </a:solidFill>
              </a:rPr>
              <a:t>INVERSION NECESARIA ESTIMADA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$279 </a:t>
            </a:r>
            <a:r>
              <a:rPr lang="en-US" sz="1400" dirty="0" err="1">
                <a:solidFill>
                  <a:schemeClr val="bg1"/>
                </a:solidFill>
              </a:rPr>
              <a:t>Millones</a:t>
            </a:r>
            <a:r>
              <a:rPr lang="en-US" sz="1400" dirty="0">
                <a:solidFill>
                  <a:schemeClr val="bg1"/>
                </a:solidFill>
              </a:rPr>
              <a:t> de Pesos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788024" y="3573016"/>
            <a:ext cx="4305088" cy="219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2000" algn="r"/>
            <a:r>
              <a:rPr lang="en-US" sz="1550" b="1" dirty="0">
                <a:solidFill>
                  <a:schemeClr val="bg1"/>
                </a:solidFill>
              </a:rPr>
              <a:t>                AMPLIACION DE LA COBERTURA DE </a:t>
            </a:r>
          </a:p>
          <a:p>
            <a:pPr marL="432000" algn="r"/>
            <a:r>
              <a:rPr lang="en-US" sz="1550" b="1" dirty="0">
                <a:solidFill>
                  <a:schemeClr val="bg1"/>
                </a:solidFill>
              </a:rPr>
              <a:t>SANEAMIENTO (</a:t>
            </a:r>
            <a:r>
              <a:rPr lang="en-US" sz="1550" b="1" dirty="0" err="1">
                <a:solidFill>
                  <a:schemeClr val="bg1"/>
                </a:solidFill>
              </a:rPr>
              <a:t>Futura</a:t>
            </a:r>
            <a:r>
              <a:rPr lang="en-US" sz="1550" b="1" dirty="0">
                <a:solidFill>
                  <a:schemeClr val="bg1"/>
                </a:solidFill>
              </a:rPr>
              <a:t>)</a:t>
            </a:r>
            <a:endParaRPr lang="es-MX" sz="1550" b="1" dirty="0">
              <a:solidFill>
                <a:schemeClr val="bg1"/>
              </a:solidFill>
            </a:endParaRP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-</a:t>
            </a:r>
            <a:r>
              <a:rPr lang="en-US" sz="950" dirty="0" err="1">
                <a:solidFill>
                  <a:schemeClr val="bg1"/>
                </a:solidFill>
              </a:rPr>
              <a:t>Ampliación</a:t>
            </a:r>
            <a:r>
              <a:rPr lang="en-US" sz="950" dirty="0">
                <a:solidFill>
                  <a:schemeClr val="bg1"/>
                </a:solidFill>
              </a:rPr>
              <a:t> de Planta de </a:t>
            </a:r>
            <a:r>
              <a:rPr lang="en-US" sz="950" dirty="0" err="1">
                <a:solidFill>
                  <a:schemeClr val="bg1"/>
                </a:solidFill>
              </a:rPr>
              <a:t>Tratamiento</a:t>
            </a:r>
            <a:r>
              <a:rPr lang="en-US" sz="950" dirty="0">
                <a:solidFill>
                  <a:schemeClr val="bg1"/>
                </a:solidFill>
              </a:rPr>
              <a:t> Sur</a:t>
            </a: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 </a:t>
            </a:r>
            <a:r>
              <a:rPr lang="en-US" sz="950" dirty="0" err="1">
                <a:solidFill>
                  <a:schemeClr val="bg1"/>
                </a:solidFill>
              </a:rPr>
              <a:t>Modelo</a:t>
            </a:r>
            <a:r>
              <a:rPr lang="en-US" sz="950" dirty="0">
                <a:solidFill>
                  <a:schemeClr val="bg1"/>
                </a:solidFill>
              </a:rPr>
              <a:t> </a:t>
            </a:r>
            <a:r>
              <a:rPr lang="en-US" sz="950" dirty="0" err="1">
                <a:solidFill>
                  <a:schemeClr val="bg1"/>
                </a:solidFill>
              </a:rPr>
              <a:t>Adicional</a:t>
            </a:r>
            <a:endParaRPr lang="en-US" sz="950" dirty="0">
              <a:solidFill>
                <a:schemeClr val="bg1"/>
              </a:solidFill>
            </a:endParaRP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-</a:t>
            </a:r>
            <a:r>
              <a:rPr lang="en-US" sz="950" dirty="0" err="1">
                <a:solidFill>
                  <a:schemeClr val="bg1"/>
                </a:solidFill>
              </a:rPr>
              <a:t>Ampliación</a:t>
            </a:r>
            <a:r>
              <a:rPr lang="en-US" sz="950" dirty="0">
                <a:solidFill>
                  <a:schemeClr val="bg1"/>
                </a:solidFill>
              </a:rPr>
              <a:t> de </a:t>
            </a:r>
            <a:r>
              <a:rPr lang="en-US" sz="950" dirty="0" err="1">
                <a:solidFill>
                  <a:schemeClr val="bg1"/>
                </a:solidFill>
              </a:rPr>
              <a:t>Planta</a:t>
            </a:r>
            <a:r>
              <a:rPr lang="en-US" sz="950" dirty="0">
                <a:solidFill>
                  <a:schemeClr val="bg1"/>
                </a:solidFill>
              </a:rPr>
              <a:t> de </a:t>
            </a:r>
            <a:r>
              <a:rPr lang="en-US" sz="950" dirty="0" err="1">
                <a:solidFill>
                  <a:schemeClr val="bg1"/>
                </a:solidFill>
              </a:rPr>
              <a:t>Tratamiento</a:t>
            </a:r>
            <a:r>
              <a:rPr lang="en-US" sz="950" dirty="0">
                <a:solidFill>
                  <a:schemeClr val="bg1"/>
                </a:solidFill>
              </a:rPr>
              <a:t> Laguna</a:t>
            </a: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De </a:t>
            </a:r>
            <a:r>
              <a:rPr lang="en-US" sz="950" dirty="0" err="1">
                <a:solidFill>
                  <a:schemeClr val="bg1"/>
                </a:solidFill>
              </a:rPr>
              <a:t>Patos</a:t>
            </a:r>
            <a:r>
              <a:rPr lang="en-US" sz="950" dirty="0">
                <a:solidFill>
                  <a:schemeClr val="bg1"/>
                </a:solidFill>
              </a:rPr>
              <a:t> a 50 </a:t>
            </a:r>
            <a:r>
              <a:rPr lang="en-US" sz="950" dirty="0" err="1">
                <a:solidFill>
                  <a:schemeClr val="bg1"/>
                </a:solidFill>
              </a:rPr>
              <a:t>lps</a:t>
            </a:r>
            <a:endParaRPr lang="en-US" sz="950" dirty="0">
              <a:solidFill>
                <a:schemeClr val="bg1"/>
              </a:solidFill>
            </a:endParaRP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-</a:t>
            </a:r>
            <a:r>
              <a:rPr lang="en-US" sz="950" dirty="0" err="1">
                <a:solidFill>
                  <a:schemeClr val="bg1"/>
                </a:solidFill>
              </a:rPr>
              <a:t>Construcción</a:t>
            </a:r>
            <a:r>
              <a:rPr lang="en-US" sz="950" dirty="0">
                <a:solidFill>
                  <a:schemeClr val="bg1"/>
                </a:solidFill>
              </a:rPr>
              <a:t> de </a:t>
            </a:r>
            <a:r>
              <a:rPr lang="en-US" sz="950" dirty="0" err="1">
                <a:solidFill>
                  <a:schemeClr val="bg1"/>
                </a:solidFill>
              </a:rPr>
              <a:t>Plantas</a:t>
            </a:r>
            <a:r>
              <a:rPr lang="en-US" sz="950" dirty="0">
                <a:solidFill>
                  <a:schemeClr val="bg1"/>
                </a:solidFill>
              </a:rPr>
              <a:t> de </a:t>
            </a:r>
            <a:r>
              <a:rPr lang="en-US" sz="950" dirty="0" err="1">
                <a:solidFill>
                  <a:schemeClr val="bg1"/>
                </a:solidFill>
              </a:rPr>
              <a:t>Tratamiento</a:t>
            </a:r>
            <a:r>
              <a:rPr lang="en-US" sz="950" dirty="0">
                <a:solidFill>
                  <a:schemeClr val="bg1"/>
                </a:solidFill>
              </a:rPr>
              <a:t> de Agua</a:t>
            </a:r>
          </a:p>
          <a:p>
            <a:pPr algn="r"/>
            <a:r>
              <a:rPr lang="en-US" sz="950" dirty="0" err="1">
                <a:solidFill>
                  <a:schemeClr val="bg1"/>
                </a:solidFill>
              </a:rPr>
              <a:t>Resuidal</a:t>
            </a:r>
            <a:r>
              <a:rPr lang="en-US" sz="950" dirty="0">
                <a:solidFill>
                  <a:schemeClr val="bg1"/>
                </a:solidFill>
              </a:rPr>
              <a:t>: El </a:t>
            </a:r>
            <a:r>
              <a:rPr lang="en-US" sz="950" dirty="0" err="1">
                <a:solidFill>
                  <a:schemeClr val="bg1"/>
                </a:solidFill>
              </a:rPr>
              <a:t>Barreal</a:t>
            </a:r>
            <a:r>
              <a:rPr lang="en-US" sz="950" dirty="0">
                <a:solidFill>
                  <a:schemeClr val="bg1"/>
                </a:solidFill>
              </a:rPr>
              <a:t> (250 </a:t>
            </a:r>
            <a:r>
              <a:rPr lang="en-US" sz="950" dirty="0" err="1">
                <a:solidFill>
                  <a:schemeClr val="bg1"/>
                </a:solidFill>
              </a:rPr>
              <a:t>lps</a:t>
            </a:r>
            <a:r>
              <a:rPr lang="en-US" sz="950" dirty="0">
                <a:solidFill>
                  <a:schemeClr val="bg1"/>
                </a:solidFill>
              </a:rPr>
              <a:t>), Chaparral (400 </a:t>
            </a:r>
            <a:r>
              <a:rPr lang="en-US" sz="950" dirty="0" err="1">
                <a:solidFill>
                  <a:schemeClr val="bg1"/>
                </a:solidFill>
              </a:rPr>
              <a:t>lps</a:t>
            </a:r>
            <a:r>
              <a:rPr lang="en-US" sz="950" dirty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y Geronimo (300 </a:t>
            </a:r>
            <a:r>
              <a:rPr lang="en-US" sz="950" dirty="0" err="1">
                <a:solidFill>
                  <a:schemeClr val="bg1"/>
                </a:solidFill>
              </a:rPr>
              <a:t>lps</a:t>
            </a:r>
            <a:r>
              <a:rPr lang="en-US" sz="950" dirty="0">
                <a:solidFill>
                  <a:schemeClr val="bg1"/>
                </a:solidFill>
              </a:rPr>
              <a:t>)</a:t>
            </a:r>
          </a:p>
          <a:p>
            <a:pPr algn="r"/>
            <a:r>
              <a:rPr lang="en-US" sz="950" dirty="0">
                <a:solidFill>
                  <a:schemeClr val="bg1"/>
                </a:solidFill>
              </a:rPr>
              <a:t>-</a:t>
            </a:r>
            <a:r>
              <a:rPr lang="en-US" sz="950" dirty="0" err="1">
                <a:solidFill>
                  <a:schemeClr val="bg1"/>
                </a:solidFill>
              </a:rPr>
              <a:t>Amliación</a:t>
            </a:r>
            <a:r>
              <a:rPr lang="en-US" sz="950" dirty="0">
                <a:solidFill>
                  <a:schemeClr val="bg1"/>
                </a:solidFill>
              </a:rPr>
              <a:t> de la </a:t>
            </a:r>
            <a:r>
              <a:rPr lang="en-US" sz="950" dirty="0" err="1">
                <a:solidFill>
                  <a:schemeClr val="bg1"/>
                </a:solidFill>
              </a:rPr>
              <a:t>Planta</a:t>
            </a:r>
            <a:r>
              <a:rPr lang="en-US" sz="950" dirty="0">
                <a:solidFill>
                  <a:schemeClr val="bg1"/>
                </a:solidFill>
              </a:rPr>
              <a:t> Valle de Juárez a 1,000 lps (Sur-Sur)</a:t>
            </a:r>
          </a:p>
          <a:p>
            <a:pPr algn="r"/>
            <a:r>
              <a:rPr lang="en-US" sz="1550" b="1" dirty="0">
                <a:solidFill>
                  <a:schemeClr val="bg1"/>
                </a:solidFill>
              </a:rPr>
              <a:t>INVERSION NECESARIA ESTIMADA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$1,151 </a:t>
            </a:r>
            <a:r>
              <a:rPr lang="en-US" sz="1200" dirty="0" err="1">
                <a:solidFill>
                  <a:schemeClr val="bg1"/>
                </a:solidFill>
              </a:rPr>
              <a:t>Millones</a:t>
            </a:r>
            <a:r>
              <a:rPr lang="en-US" sz="1200" dirty="0">
                <a:solidFill>
                  <a:schemeClr val="bg1"/>
                </a:solidFill>
              </a:rPr>
              <a:t> de Pesos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r="27788"/>
          <a:stretch/>
        </p:blipFill>
        <p:spPr>
          <a:xfrm>
            <a:off x="4139952" y="1406717"/>
            <a:ext cx="1908817" cy="2018541"/>
          </a:xfrm>
          <a:prstGeom prst="ellipse">
            <a:avLst/>
          </a:prstGeom>
        </p:spPr>
      </p:pic>
      <p:pic>
        <p:nvPicPr>
          <p:cNvPr id="49" name="4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21300"/>
          <a:stretch/>
        </p:blipFill>
        <p:spPr>
          <a:xfrm>
            <a:off x="4139952" y="3645025"/>
            <a:ext cx="1908817" cy="1979334"/>
          </a:xfrm>
          <a:prstGeom prst="ellipse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172400" y="836712"/>
            <a:ext cx="64807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55521 0.00278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1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55521 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1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2 L 0.00122 0.234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/>
      <p:bldP spid="28" grpId="0" animBg="1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60 CuadroTexto"/>
          <p:cNvSpPr txBox="1"/>
          <p:nvPr/>
        </p:nvSpPr>
        <p:spPr>
          <a:xfrm>
            <a:off x="2339752" y="1447978"/>
            <a:ext cx="35285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Century Gothic" pitchFamily="34" charset="0"/>
              </a:rPr>
              <a:t>1.-Programas De </a:t>
            </a:r>
            <a:r>
              <a:rPr lang="en-US" sz="1300" b="1" dirty="0" err="1">
                <a:latin typeface="Century Gothic" pitchFamily="34" charset="0"/>
              </a:rPr>
              <a:t>Cultura</a:t>
            </a:r>
            <a:r>
              <a:rPr lang="en-US" sz="1300" b="1" dirty="0">
                <a:latin typeface="Century Gothic" pitchFamily="34" charset="0"/>
              </a:rPr>
              <a:t> Del Agua</a:t>
            </a:r>
            <a:endParaRPr lang="en-US" sz="900" b="1" dirty="0">
              <a:latin typeface="Century Gothic" pitchFamily="34" charset="0"/>
            </a:endParaRPr>
          </a:p>
          <a:p>
            <a:r>
              <a:rPr lang="en-US" sz="900" dirty="0">
                <a:latin typeface="Century Gothic" pitchFamily="34" charset="0"/>
              </a:rPr>
              <a:t>(</a:t>
            </a:r>
            <a:r>
              <a:rPr lang="en-US" sz="900" dirty="0" err="1">
                <a:latin typeface="Century Gothic" pitchFamily="34" charset="0"/>
              </a:rPr>
              <a:t>Urgentes</a:t>
            </a:r>
            <a:r>
              <a:rPr lang="en-US" sz="900" dirty="0">
                <a:latin typeface="Century Gothic" pitchFamily="34" charset="0"/>
              </a:rPr>
              <a:t>, </a:t>
            </a:r>
            <a:r>
              <a:rPr lang="en-US" sz="900" dirty="0" err="1">
                <a:latin typeface="Century Gothic" pitchFamily="34" charset="0"/>
              </a:rPr>
              <a:t>Permanentes</a:t>
            </a:r>
            <a:r>
              <a:rPr lang="en-US" sz="900" dirty="0">
                <a:latin typeface="Century Gothic" pitchFamily="34" charset="0"/>
              </a:rPr>
              <a:t>, </a:t>
            </a:r>
            <a:r>
              <a:rPr lang="en-US" sz="900" dirty="0" err="1">
                <a:latin typeface="Century Gothic" pitchFamily="34" charset="0"/>
              </a:rPr>
              <a:t>Integrales</a:t>
            </a:r>
            <a:r>
              <a:rPr lang="en-US" sz="900" dirty="0">
                <a:latin typeface="Century Gothic" pitchFamily="34" charset="0"/>
              </a:rPr>
              <a:t>, </a:t>
            </a:r>
            <a:r>
              <a:rPr lang="en-US" sz="900" dirty="0" err="1">
                <a:latin typeface="Century Gothic" pitchFamily="34" charset="0"/>
              </a:rPr>
              <a:t>Incluyentes-Mediáticos</a:t>
            </a:r>
            <a:r>
              <a:rPr lang="en-US" sz="900" dirty="0">
                <a:latin typeface="Century Gothic" pitchFamily="34" charset="0"/>
              </a:rPr>
              <a:t>)</a:t>
            </a:r>
          </a:p>
        </p:txBody>
      </p:sp>
      <p:cxnSp>
        <p:nvCxnSpPr>
          <p:cNvPr id="20" name="19 Conector recto"/>
          <p:cNvCxnSpPr/>
          <p:nvPr/>
        </p:nvCxnSpPr>
        <p:spPr>
          <a:xfrm flipV="1">
            <a:off x="5927460" y="7007914"/>
            <a:ext cx="12692" cy="1749678"/>
          </a:xfrm>
          <a:prstGeom prst="line">
            <a:avLst/>
          </a:prstGeom>
          <a:ln w="38100">
            <a:solidFill>
              <a:srgbClr val="00B0A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Forma libre"/>
          <p:cNvSpPr/>
          <p:nvPr/>
        </p:nvSpPr>
        <p:spPr>
          <a:xfrm>
            <a:off x="-6909893" y="6309320"/>
            <a:ext cx="6513341" cy="3938955"/>
          </a:xfrm>
          <a:custGeom>
            <a:avLst/>
            <a:gdLst>
              <a:gd name="connsiteX0" fmla="*/ 0 w 6471138"/>
              <a:gd name="connsiteY0" fmla="*/ 3967090 h 3967090"/>
              <a:gd name="connsiteX1" fmla="*/ 4979963 w 6471138"/>
              <a:gd name="connsiteY1" fmla="*/ 2208628 h 3967090"/>
              <a:gd name="connsiteX2" fmla="*/ 6471138 w 6471138"/>
              <a:gd name="connsiteY2" fmla="*/ 0 h 3967090"/>
              <a:gd name="connsiteX0" fmla="*/ 0 w 6907236"/>
              <a:gd name="connsiteY0" fmla="*/ 4079631 h 4079631"/>
              <a:gd name="connsiteX1" fmla="*/ 4979963 w 6907236"/>
              <a:gd name="connsiteY1" fmla="*/ 2321169 h 4079631"/>
              <a:gd name="connsiteX2" fmla="*/ 6907236 w 6907236"/>
              <a:gd name="connsiteY2" fmla="*/ 0 h 4079631"/>
              <a:gd name="connsiteX0" fmla="*/ 0 w 6907236"/>
              <a:gd name="connsiteY0" fmla="*/ 4079631 h 4079631"/>
              <a:gd name="connsiteX1" fmla="*/ 4979963 w 6907236"/>
              <a:gd name="connsiteY1" fmla="*/ 2321169 h 4079631"/>
              <a:gd name="connsiteX2" fmla="*/ 6907236 w 6907236"/>
              <a:gd name="connsiteY2" fmla="*/ 0 h 4079631"/>
              <a:gd name="connsiteX0" fmla="*/ 0 w 6907236"/>
              <a:gd name="connsiteY0" fmla="*/ 4079631 h 4079631"/>
              <a:gd name="connsiteX1" fmla="*/ 4979963 w 6907236"/>
              <a:gd name="connsiteY1" fmla="*/ 2321169 h 4079631"/>
              <a:gd name="connsiteX2" fmla="*/ 6907236 w 6907236"/>
              <a:gd name="connsiteY2" fmla="*/ 0 h 4079631"/>
              <a:gd name="connsiteX0" fmla="*/ 0 w 6865033"/>
              <a:gd name="connsiteY0" fmla="*/ 3812345 h 3812345"/>
              <a:gd name="connsiteX1" fmla="*/ 4979963 w 6865033"/>
              <a:gd name="connsiteY1" fmla="*/ 2053883 h 3812345"/>
              <a:gd name="connsiteX2" fmla="*/ 6865033 w 6865033"/>
              <a:gd name="connsiteY2" fmla="*/ 0 h 3812345"/>
              <a:gd name="connsiteX0" fmla="*/ 0 w 6865033"/>
              <a:gd name="connsiteY0" fmla="*/ 3812345 h 3812345"/>
              <a:gd name="connsiteX1" fmla="*/ 4979963 w 6865033"/>
              <a:gd name="connsiteY1" fmla="*/ 2053883 h 3812345"/>
              <a:gd name="connsiteX2" fmla="*/ 6865033 w 6865033"/>
              <a:gd name="connsiteY2" fmla="*/ 0 h 3812345"/>
              <a:gd name="connsiteX0" fmla="*/ 0 w 6513341"/>
              <a:gd name="connsiteY0" fmla="*/ 3938955 h 3938955"/>
              <a:gd name="connsiteX1" fmla="*/ 4979963 w 6513341"/>
              <a:gd name="connsiteY1" fmla="*/ 2180493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979963 w 6513341"/>
              <a:gd name="connsiteY1" fmla="*/ 2180493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979963 w 6513341"/>
              <a:gd name="connsiteY1" fmla="*/ 2180493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979963 w 6513341"/>
              <a:gd name="connsiteY1" fmla="*/ 2180493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979963 w 6513341"/>
              <a:gd name="connsiteY1" fmla="*/ 2180493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979963 w 6513341"/>
              <a:gd name="connsiteY1" fmla="*/ 2180493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246433 w 6513341"/>
              <a:gd name="connsiteY1" fmla="*/ 278339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246433 w 6513341"/>
              <a:gd name="connsiteY1" fmla="*/ 278339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246433 w 6513341"/>
              <a:gd name="connsiteY1" fmla="*/ 278339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246433 w 6513341"/>
              <a:gd name="connsiteY1" fmla="*/ 278339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246433 w 6513341"/>
              <a:gd name="connsiteY1" fmla="*/ 278339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346917 w 6513341"/>
              <a:gd name="connsiteY1" fmla="*/ 291402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346917 w 6513341"/>
              <a:gd name="connsiteY1" fmla="*/ 291402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346917 w 6513341"/>
              <a:gd name="connsiteY1" fmla="*/ 291402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346917 w 6513341"/>
              <a:gd name="connsiteY1" fmla="*/ 291402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346917 w 6513341"/>
              <a:gd name="connsiteY1" fmla="*/ 291402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346917 w 6513341"/>
              <a:gd name="connsiteY1" fmla="*/ 291402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789044 w 6513341"/>
              <a:gd name="connsiteY1" fmla="*/ 249199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789044 w 6513341"/>
              <a:gd name="connsiteY1" fmla="*/ 249199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668464 w 6513341"/>
              <a:gd name="connsiteY1" fmla="*/ 243170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668464 w 6513341"/>
              <a:gd name="connsiteY1" fmla="*/ 2431702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758899 w 6513341"/>
              <a:gd name="connsiteY1" fmla="*/ 230107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758899 w 6513341"/>
              <a:gd name="connsiteY1" fmla="*/ 2301074 h 3938955"/>
              <a:gd name="connsiteX2" fmla="*/ 6513341 w 6513341"/>
              <a:gd name="connsiteY2" fmla="*/ 0 h 3938955"/>
              <a:gd name="connsiteX0" fmla="*/ 0 w 6513341"/>
              <a:gd name="connsiteY0" fmla="*/ 3938955 h 3938955"/>
              <a:gd name="connsiteX1" fmla="*/ 4789044 w 6513341"/>
              <a:gd name="connsiteY1" fmla="*/ 2381461 h 3938955"/>
              <a:gd name="connsiteX2" fmla="*/ 6513341 w 6513341"/>
              <a:gd name="connsiteY2" fmla="*/ 0 h 393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3341" h="3938955">
                <a:moveTo>
                  <a:pt x="0" y="3938955"/>
                </a:moveTo>
                <a:cubicBezTo>
                  <a:pt x="2855072" y="3872635"/>
                  <a:pt x="4770620" y="2392850"/>
                  <a:pt x="4789044" y="2381461"/>
                </a:cubicBezTo>
                <a:cubicBezTo>
                  <a:pt x="4777322" y="2370072"/>
                  <a:pt x="5947284" y="1521321"/>
                  <a:pt x="6513341" y="0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32" name="31 Conector recto"/>
          <p:cNvCxnSpPr/>
          <p:nvPr/>
        </p:nvCxnSpPr>
        <p:spPr>
          <a:xfrm flipV="1">
            <a:off x="-7526274" y="6521364"/>
            <a:ext cx="7273738" cy="259626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flipH="1">
            <a:off x="7452320" y="6431850"/>
            <a:ext cx="17139" cy="3909918"/>
          </a:xfrm>
          <a:prstGeom prst="line">
            <a:avLst/>
          </a:prstGeom>
          <a:ln w="38100">
            <a:solidFill>
              <a:srgbClr val="00B0A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Abrir llave"/>
          <p:cNvSpPr/>
          <p:nvPr/>
        </p:nvSpPr>
        <p:spPr>
          <a:xfrm rot="16200000">
            <a:off x="3316893" y="3134083"/>
            <a:ext cx="288032" cy="4861470"/>
          </a:xfrm>
          <a:prstGeom prst="leftBrace">
            <a:avLst/>
          </a:prstGeom>
          <a:ln w="28575">
            <a:solidFill>
              <a:srgbClr val="0081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44 CuadroTexto"/>
          <p:cNvSpPr txBox="1"/>
          <p:nvPr/>
        </p:nvSpPr>
        <p:spPr>
          <a:xfrm>
            <a:off x="2959220" y="5877272"/>
            <a:ext cx="1396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17E"/>
                </a:solidFill>
                <a:latin typeface="Century Gothic" pitchFamily="34" charset="0"/>
              </a:rPr>
              <a:t>36</a:t>
            </a:r>
            <a:r>
              <a:rPr lang="es-MX" sz="1400" b="1" dirty="0">
                <a:solidFill>
                  <a:srgbClr val="00817E"/>
                </a:solidFill>
                <a:latin typeface="Century Gothic" pitchFamily="34" charset="0"/>
              </a:rPr>
              <a:t>4 - 365</a:t>
            </a:r>
            <a:r>
              <a:rPr lang="en-US" sz="1400" b="1" dirty="0">
                <a:solidFill>
                  <a:srgbClr val="00817E"/>
                </a:solidFill>
                <a:latin typeface="Century Gothic" pitchFamily="34" charset="0"/>
              </a:rPr>
              <a:t> A</a:t>
            </a:r>
            <a:r>
              <a:rPr lang="en-US" sz="1100" b="1" dirty="0">
                <a:solidFill>
                  <a:srgbClr val="00817E"/>
                </a:solidFill>
                <a:latin typeface="Century Gothic" pitchFamily="34" charset="0"/>
              </a:rPr>
              <a:t>ños</a:t>
            </a:r>
            <a:r>
              <a:rPr lang="en-US" sz="1400" b="1" dirty="0">
                <a:solidFill>
                  <a:srgbClr val="00817E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46" name="45 Abrir llave"/>
          <p:cNvSpPr/>
          <p:nvPr/>
        </p:nvSpPr>
        <p:spPr>
          <a:xfrm rot="16200000">
            <a:off x="6594596" y="4944895"/>
            <a:ext cx="288032" cy="1288690"/>
          </a:xfrm>
          <a:prstGeom prst="leftBrace">
            <a:avLst/>
          </a:prstGeom>
          <a:ln w="28575">
            <a:solidFill>
              <a:srgbClr val="0081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605E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5078969" y="5703639"/>
            <a:ext cx="320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17E"/>
                </a:solidFill>
                <a:latin typeface="Century Gothic" pitchFamily="34" charset="0"/>
              </a:rPr>
              <a:t>-</a:t>
            </a:r>
            <a:r>
              <a:rPr lang="en-US" sz="1200" b="1" dirty="0" err="1">
                <a:solidFill>
                  <a:srgbClr val="00817E"/>
                </a:solidFill>
                <a:latin typeface="Century Gothic" pitchFamily="34" charset="0"/>
              </a:rPr>
              <a:t>Dictámenes</a:t>
            </a:r>
            <a:r>
              <a:rPr lang="en-US" sz="1200" b="1" dirty="0">
                <a:solidFill>
                  <a:srgbClr val="00817E"/>
                </a:solidFill>
                <a:latin typeface="Century Gothic" pitchFamily="34" charset="0"/>
              </a:rPr>
              <a:t> </a:t>
            </a:r>
            <a:r>
              <a:rPr lang="en-US" sz="1200" b="1" dirty="0" err="1">
                <a:solidFill>
                  <a:srgbClr val="00817E"/>
                </a:solidFill>
                <a:latin typeface="Century Gothic" pitchFamily="34" charset="0"/>
              </a:rPr>
              <a:t>Técnicos</a:t>
            </a:r>
            <a:r>
              <a:rPr lang="en-US" sz="1200" b="1" dirty="0">
                <a:solidFill>
                  <a:srgbClr val="00817E"/>
                </a:solidFill>
                <a:latin typeface="Century Gothic" pitchFamily="34" charset="0"/>
              </a:rPr>
              <a:t> USA</a:t>
            </a:r>
            <a:r>
              <a:rPr lang="en-US" sz="1100" b="1" dirty="0">
                <a:solidFill>
                  <a:srgbClr val="00817E"/>
                </a:solidFill>
                <a:latin typeface="Century Gothic" pitchFamily="34" charset="0"/>
              </a:rPr>
              <a:t> (K. Bixby,1999)</a:t>
            </a:r>
          </a:p>
          <a:p>
            <a:pPr algn="ctr"/>
            <a:r>
              <a:rPr lang="en-US" sz="1200" b="1" dirty="0">
                <a:solidFill>
                  <a:srgbClr val="00817E"/>
                </a:solidFill>
                <a:latin typeface="Century Gothic" pitchFamily="34" charset="0"/>
              </a:rPr>
              <a:t>-D</a:t>
            </a:r>
            <a:r>
              <a:rPr lang="en-US" sz="1050" b="1" dirty="0">
                <a:solidFill>
                  <a:srgbClr val="00817E"/>
                </a:solidFill>
                <a:latin typeface="Century Gothic" pitchFamily="34" charset="0"/>
              </a:rPr>
              <a:t>r.</a:t>
            </a:r>
            <a:r>
              <a:rPr lang="en-US" sz="1100" b="1" dirty="0">
                <a:solidFill>
                  <a:srgbClr val="00817E"/>
                </a:solidFill>
                <a:latin typeface="Century Gothic" pitchFamily="34" charset="0"/>
              </a:rPr>
              <a:t> J</a:t>
            </a:r>
            <a:r>
              <a:rPr lang="en-US" sz="1050" b="1" dirty="0">
                <a:solidFill>
                  <a:srgbClr val="00817E"/>
                </a:solidFill>
                <a:latin typeface="Century Gothic" pitchFamily="34" charset="0"/>
              </a:rPr>
              <a:t>orge</a:t>
            </a:r>
            <a:r>
              <a:rPr lang="en-US" sz="1100" b="1" dirty="0">
                <a:solidFill>
                  <a:srgbClr val="00817E"/>
                </a:solidFill>
                <a:latin typeface="Century Gothic" pitchFamily="34" charset="0"/>
              </a:rPr>
              <a:t> </a:t>
            </a:r>
            <a:r>
              <a:rPr lang="en-US" sz="1200" b="1" dirty="0">
                <a:solidFill>
                  <a:srgbClr val="00817E"/>
                </a:solidFill>
                <a:latin typeface="Century Gothic" pitchFamily="34" charset="0"/>
              </a:rPr>
              <a:t>S</a:t>
            </a:r>
            <a:r>
              <a:rPr lang="en-US" sz="1050" b="1" dirty="0">
                <a:solidFill>
                  <a:srgbClr val="00817E"/>
                </a:solidFill>
                <a:latin typeface="Century Gothic" pitchFamily="34" charset="0"/>
              </a:rPr>
              <a:t>alas</a:t>
            </a:r>
            <a:r>
              <a:rPr lang="en-US" sz="1100" b="1" dirty="0">
                <a:solidFill>
                  <a:srgbClr val="00817E"/>
                </a:solidFill>
                <a:latin typeface="Century Gothic" pitchFamily="34" charset="0"/>
              </a:rPr>
              <a:t> </a:t>
            </a:r>
            <a:r>
              <a:rPr lang="en-US" sz="1200" b="1" dirty="0">
                <a:solidFill>
                  <a:srgbClr val="00817E"/>
                </a:solidFill>
                <a:latin typeface="Century Gothic" pitchFamily="34" charset="0"/>
              </a:rPr>
              <a:t>P</a:t>
            </a:r>
            <a:r>
              <a:rPr lang="en-US" sz="1050" b="1" dirty="0">
                <a:solidFill>
                  <a:srgbClr val="00817E"/>
                </a:solidFill>
                <a:latin typeface="Century Gothic" pitchFamily="34" charset="0"/>
              </a:rPr>
              <a:t>lata UACJ (2006)</a:t>
            </a:r>
            <a:endParaRPr lang="es-MX" sz="1100" b="1" dirty="0">
              <a:solidFill>
                <a:srgbClr val="00817E"/>
              </a:solidFill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957528" y="5021170"/>
            <a:ext cx="24958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100" b="1" dirty="0">
              <a:solidFill>
                <a:srgbClr val="008E8B"/>
              </a:solidFill>
            </a:endParaRPr>
          </a:p>
          <a:p>
            <a:r>
              <a:rPr lang="es-MX" sz="1100" b="1" dirty="0">
                <a:solidFill>
                  <a:srgbClr val="008E8B"/>
                </a:solidFill>
              </a:rPr>
              <a:t>    El 8 </a:t>
            </a:r>
            <a:r>
              <a:rPr lang="es-MX" sz="1100" b="1" dirty="0">
                <a:solidFill>
                  <a:srgbClr val="008E8B"/>
                </a:solidFill>
                <a:effectLst/>
              </a:rPr>
              <a:t>de diciembre de 1659 </a:t>
            </a:r>
            <a:endParaRPr lang="es-MX" sz="1100" b="1" dirty="0">
              <a:solidFill>
                <a:srgbClr val="008E8B"/>
              </a:solidFill>
            </a:endParaRPr>
          </a:p>
          <a:p>
            <a:r>
              <a:rPr lang="es-MX" sz="1100" b="1" i="1" u="sng" dirty="0">
                <a:solidFill>
                  <a:srgbClr val="008E8B"/>
                </a:solidFill>
                <a:effectLst/>
              </a:rPr>
              <a:t>(</a:t>
            </a:r>
            <a:r>
              <a:rPr lang="es-MX" sz="1100" b="1" i="1" u="sng" strike="noStrike" dirty="0">
                <a:solidFill>
                  <a:srgbClr val="008E8B"/>
                </a:solidFill>
                <a:effectLst/>
                <a:hlinkClick r:id="rId2" tooltip="García de San Francisco (aún no redactado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Fray García de San Francisco</a:t>
            </a:r>
            <a:r>
              <a:rPr lang="es-MX" sz="1100" b="1" i="1" u="sng" dirty="0">
                <a:solidFill>
                  <a:srgbClr val="008E8B"/>
                </a:solidFill>
                <a:effectLst/>
              </a:rPr>
              <a:t>)</a:t>
            </a:r>
            <a:r>
              <a:rPr lang="es-MX" sz="1100" b="1" i="1" u="sng" dirty="0">
                <a:solidFill>
                  <a:srgbClr val="008E8B"/>
                </a:solidFill>
              </a:rPr>
              <a:t> </a:t>
            </a:r>
          </a:p>
          <a:p>
            <a:r>
              <a:rPr lang="es-MX" sz="1100" b="1" i="1" strike="noStrike" dirty="0">
                <a:solidFill>
                  <a:srgbClr val="008E8B"/>
                </a:solidFill>
                <a:effectLst/>
                <a:hlinkClick r:id="rId3" tooltip="Misión de Guadalupe de los Mansos en el Paso del río del Nor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Misión de Ntra. Sra. De Guadalupe </a:t>
            </a:r>
            <a:r>
              <a:rPr lang="es-MX" sz="1100" b="1" i="1" u="sng" strike="noStrike" dirty="0">
                <a:solidFill>
                  <a:srgbClr val="008E8B"/>
                </a:solidFill>
                <a:effectLst/>
                <a:hlinkClick r:id="rId3" tooltip="Misión de Guadalupe de los Mansos en el Paso del río del Nor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Mansos del Paso del Río del Norte</a:t>
            </a:r>
            <a:r>
              <a:rPr lang="es-MX" sz="1100" b="1" i="1" u="sng" dirty="0">
                <a:solidFill>
                  <a:srgbClr val="008E8B"/>
                </a:solidFill>
              </a:rPr>
              <a:t> </a:t>
            </a:r>
            <a:r>
              <a:rPr lang="es-MX" sz="1100" b="1" i="1" u="sng" strike="noStrike" dirty="0">
                <a:solidFill>
                  <a:srgbClr val="008E8B"/>
                </a:solidFill>
                <a:effectLst/>
              </a:rPr>
              <a:t>;</a:t>
            </a:r>
          </a:p>
          <a:p>
            <a:r>
              <a:rPr lang="es-MX" sz="1100" b="1" i="1" strike="noStrike" dirty="0">
                <a:solidFill>
                  <a:srgbClr val="008E8B"/>
                </a:solidFill>
                <a:effectLst/>
              </a:rPr>
              <a:t>en 1826 a Paso del Norte; </a:t>
            </a:r>
          </a:p>
          <a:p>
            <a:r>
              <a:rPr lang="es-MX" sz="1100" b="1" i="1" strike="noStrike" dirty="0">
                <a:solidFill>
                  <a:srgbClr val="008E8B"/>
                </a:solidFill>
                <a:effectLst/>
              </a:rPr>
              <a:t>en 1885 Villa del Paso del Norte;  </a:t>
            </a:r>
          </a:p>
          <a:p>
            <a:r>
              <a:rPr lang="es-MX" sz="1100" b="1" i="1" strike="noStrike" dirty="0">
                <a:solidFill>
                  <a:srgbClr val="008E8B"/>
                </a:solidFill>
                <a:effectLst/>
              </a:rPr>
              <a:t>en 1888 a </a:t>
            </a:r>
            <a:r>
              <a:rPr lang="es-ES" sz="1100" b="1" i="1" strike="noStrike" dirty="0">
                <a:solidFill>
                  <a:srgbClr val="008E8B"/>
                </a:solidFill>
                <a:effectLst/>
              </a:rPr>
              <a:t>Ciudad </a:t>
            </a:r>
            <a:r>
              <a:rPr lang="es-MX" sz="1100" b="1" i="1" strike="noStrike" dirty="0">
                <a:solidFill>
                  <a:srgbClr val="008E8B"/>
                </a:solidFill>
                <a:effectLst/>
              </a:rPr>
              <a:t>Juárez; </a:t>
            </a:r>
            <a:endParaRPr lang="es-ES" sz="1100" b="1" i="1" strike="noStrike" dirty="0">
              <a:solidFill>
                <a:srgbClr val="008E8B"/>
              </a:solidFill>
              <a:effectLst/>
            </a:endParaRPr>
          </a:p>
          <a:p>
            <a:r>
              <a:rPr lang="es-MX" sz="1100" b="1" i="1" strike="noStrike" dirty="0">
                <a:solidFill>
                  <a:srgbClr val="008E8B"/>
                </a:solidFill>
                <a:effectLst/>
              </a:rPr>
              <a:t>Y en el 2011 a Heroica Ciudad Juárez.</a:t>
            </a:r>
            <a:endParaRPr lang="es-MX" sz="1100" b="1" i="1" dirty="0">
              <a:solidFill>
                <a:srgbClr val="008E8B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665384" y="517867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E8B"/>
                </a:solidFill>
              </a:rPr>
              <a:t>2024</a:t>
            </a:r>
            <a:endParaRPr lang="es-MX" sz="1600" b="1" dirty="0">
              <a:solidFill>
                <a:srgbClr val="008E8B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595268" y="5186812"/>
            <a:ext cx="169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2030 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 rot="16200000">
            <a:off x="-367144" y="4436902"/>
            <a:ext cx="198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605E"/>
                </a:solidFill>
                <a:latin typeface="Century Gothic" pitchFamily="34" charset="0"/>
              </a:rPr>
              <a:t>POBLACIÓN</a:t>
            </a:r>
            <a:endParaRPr lang="es-MX" sz="2400" b="1" i="1" dirty="0">
              <a:solidFill>
                <a:srgbClr val="00605E"/>
              </a:solidFill>
              <a:latin typeface="Century Gothic" pitchFamily="34" charset="0"/>
            </a:endParaRPr>
          </a:p>
        </p:txBody>
      </p:sp>
      <p:grpSp>
        <p:nvGrpSpPr>
          <p:cNvPr id="79" name="78 Grupo"/>
          <p:cNvGrpSpPr/>
          <p:nvPr/>
        </p:nvGrpSpPr>
        <p:grpSpPr>
          <a:xfrm>
            <a:off x="-7812702" y="2886035"/>
            <a:ext cx="7543026" cy="830997"/>
            <a:chOff x="-69197" y="2886035"/>
            <a:chExt cx="7543026" cy="830997"/>
          </a:xfrm>
        </p:grpSpPr>
        <p:cxnSp>
          <p:nvCxnSpPr>
            <p:cNvPr id="31" name="30 Conector recto"/>
            <p:cNvCxnSpPr/>
            <p:nvPr/>
          </p:nvCxnSpPr>
          <p:spPr>
            <a:xfrm>
              <a:off x="971435" y="3429001"/>
              <a:ext cx="6502394" cy="0"/>
            </a:xfrm>
            <a:prstGeom prst="line">
              <a:avLst/>
            </a:prstGeom>
            <a:ln w="38100">
              <a:solidFill>
                <a:srgbClr val="00B0A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56 CuadroTexto"/>
            <p:cNvSpPr txBox="1"/>
            <p:nvPr/>
          </p:nvSpPr>
          <p:spPr>
            <a:xfrm>
              <a:off x="-69197" y="2886035"/>
              <a:ext cx="11384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B0AC"/>
                  </a:solidFill>
                  <a:latin typeface="Century Gothic" pitchFamily="34" charset="0"/>
                </a:rPr>
                <a:t>1.530,525 </a:t>
              </a:r>
            </a:p>
            <a:p>
              <a:pPr algn="ctr"/>
              <a:r>
                <a:rPr lang="en-US" sz="1200" b="1" dirty="0" err="1">
                  <a:solidFill>
                    <a:srgbClr val="00B0AC"/>
                  </a:solidFill>
                  <a:latin typeface="Century Gothic" pitchFamily="34" charset="0"/>
                </a:rPr>
                <a:t>Millones</a:t>
              </a:r>
              <a:r>
                <a:rPr lang="en-US" sz="1200" b="1" dirty="0">
                  <a:solidFill>
                    <a:srgbClr val="00B0AC"/>
                  </a:solidFill>
                  <a:latin typeface="Century Gothic" pitchFamily="34" charset="0"/>
                </a:rPr>
                <a:t> de </a:t>
              </a:r>
            </a:p>
            <a:p>
              <a:pPr algn="ctr"/>
              <a:r>
                <a:rPr lang="en-US" sz="1200" b="1" dirty="0" err="1">
                  <a:solidFill>
                    <a:srgbClr val="00B0AC"/>
                  </a:solidFill>
                  <a:latin typeface="Century Gothic" pitchFamily="34" charset="0"/>
                </a:rPr>
                <a:t>Habitantes</a:t>
              </a:r>
              <a:endParaRPr lang="en-US" sz="1200" b="1" dirty="0">
                <a:solidFill>
                  <a:srgbClr val="00B0AC"/>
                </a:solidFill>
                <a:latin typeface="Century Gothic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00B0AC"/>
                  </a:solidFill>
                  <a:latin typeface="Century Gothic" pitchFamily="34" charset="0"/>
                </a:rPr>
                <a:t>(JMAS, 2020)</a:t>
              </a:r>
            </a:p>
          </p:txBody>
        </p:sp>
      </p:grpSp>
      <p:grpSp>
        <p:nvGrpSpPr>
          <p:cNvPr id="80" name="79 Grupo"/>
          <p:cNvGrpSpPr/>
          <p:nvPr/>
        </p:nvGrpSpPr>
        <p:grpSpPr>
          <a:xfrm>
            <a:off x="-7689447" y="1022536"/>
            <a:ext cx="7508919" cy="1323439"/>
            <a:chOff x="-94326" y="1022536"/>
            <a:chExt cx="7508919" cy="1323439"/>
          </a:xfrm>
        </p:grpSpPr>
        <p:sp>
          <p:nvSpPr>
            <p:cNvPr id="58" name="57 CuadroTexto"/>
            <p:cNvSpPr txBox="1"/>
            <p:nvPr/>
          </p:nvSpPr>
          <p:spPr>
            <a:xfrm>
              <a:off x="-94326" y="1022536"/>
              <a:ext cx="11352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D2CD"/>
                  </a:solidFill>
                  <a:latin typeface="Century Gothic" pitchFamily="34" charset="0"/>
                </a:rPr>
                <a:t>2.0 – 2.8 </a:t>
              </a:r>
            </a:p>
            <a:p>
              <a:pPr algn="ctr"/>
              <a:r>
                <a:rPr lang="en-US" sz="1200" b="1" dirty="0" err="1">
                  <a:solidFill>
                    <a:srgbClr val="00D2CD"/>
                  </a:solidFill>
                  <a:latin typeface="Century Gothic" pitchFamily="34" charset="0"/>
                </a:rPr>
                <a:t>Millones</a:t>
              </a:r>
              <a:r>
                <a:rPr lang="en-US" sz="1200" b="1" dirty="0">
                  <a:solidFill>
                    <a:srgbClr val="00D2CD"/>
                  </a:solidFill>
                  <a:latin typeface="Century Gothic" pitchFamily="34" charset="0"/>
                </a:rPr>
                <a:t> de</a:t>
              </a:r>
            </a:p>
            <a:p>
              <a:pPr algn="ctr"/>
              <a:r>
                <a:rPr lang="en-US" sz="1200" b="1" dirty="0" err="1">
                  <a:solidFill>
                    <a:srgbClr val="00D2CD"/>
                  </a:solidFill>
                  <a:latin typeface="Century Gothic" pitchFamily="34" charset="0"/>
                </a:rPr>
                <a:t>Habitantes</a:t>
              </a:r>
              <a:endParaRPr lang="en-US" sz="1200" b="1" dirty="0">
                <a:solidFill>
                  <a:srgbClr val="00D2CD"/>
                </a:solidFill>
                <a:latin typeface="Century Gothic" pitchFamily="34" charset="0"/>
              </a:endParaRPr>
            </a:p>
            <a:p>
              <a:pPr algn="ctr"/>
              <a:r>
                <a:rPr lang="en-US" sz="1200" b="1" dirty="0">
                  <a:solidFill>
                    <a:srgbClr val="00D2CD"/>
                  </a:solidFill>
                  <a:latin typeface="Century Gothic" pitchFamily="34" charset="0"/>
                </a:rPr>
                <a:t>Al 2030</a:t>
              </a:r>
            </a:p>
            <a:p>
              <a:pPr algn="ctr"/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(</a:t>
              </a:r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Análisis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 </a:t>
              </a:r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estimado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 </a:t>
              </a:r>
            </a:p>
            <a:p>
              <a:pPr algn="ctr"/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de </a:t>
              </a:r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proyección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 de </a:t>
              </a:r>
            </a:p>
            <a:p>
              <a:pPr algn="ctr"/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curva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 </a:t>
              </a:r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poblacional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,</a:t>
              </a:r>
            </a:p>
            <a:p>
              <a:pPr algn="ctr"/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mínimo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 – </a:t>
              </a:r>
              <a:r>
                <a:rPr lang="en-US" sz="800" b="1" dirty="0" err="1">
                  <a:solidFill>
                    <a:srgbClr val="00D2CD"/>
                  </a:solidFill>
                  <a:latin typeface="Century Gothic" pitchFamily="34" charset="0"/>
                </a:rPr>
                <a:t>máximo</a:t>
              </a:r>
              <a:r>
                <a:rPr lang="en-US" sz="800" b="1" dirty="0">
                  <a:solidFill>
                    <a:srgbClr val="00D2CD"/>
                  </a:solidFill>
                  <a:latin typeface="Century Gothic" pitchFamily="34" charset="0"/>
                </a:rPr>
                <a:t>) </a:t>
              </a:r>
            </a:p>
          </p:txBody>
        </p:sp>
        <p:cxnSp>
          <p:nvCxnSpPr>
            <p:cNvPr id="59" name="58 Conector recto"/>
            <p:cNvCxnSpPr>
              <a:endCxn id="41" idx="1"/>
            </p:cNvCxnSpPr>
            <p:nvPr/>
          </p:nvCxnSpPr>
          <p:spPr>
            <a:xfrm flipV="1">
              <a:off x="971435" y="1270710"/>
              <a:ext cx="6443158" cy="23516"/>
            </a:xfrm>
            <a:prstGeom prst="line">
              <a:avLst/>
            </a:prstGeom>
            <a:ln w="38100">
              <a:solidFill>
                <a:srgbClr val="00B0A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67 CuadroTexto"/>
          <p:cNvSpPr txBox="1"/>
          <p:nvPr/>
        </p:nvSpPr>
        <p:spPr>
          <a:xfrm>
            <a:off x="7593221" y="1174976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itchFamily="34" charset="0"/>
              </a:rPr>
              <a:t>12 m³/seg.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-7669360" y="5229200"/>
            <a:ext cx="7402855" cy="0"/>
          </a:xfrm>
          <a:prstGeom prst="line">
            <a:avLst/>
          </a:prstGeom>
          <a:ln w="76200">
            <a:solidFill>
              <a:srgbClr val="006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 Conector recto"/>
          <p:cNvCxnSpPr/>
          <p:nvPr/>
        </p:nvCxnSpPr>
        <p:spPr>
          <a:xfrm flipH="1" flipV="1">
            <a:off x="1009319" y="6741368"/>
            <a:ext cx="930" cy="4176465"/>
          </a:xfrm>
          <a:prstGeom prst="line">
            <a:avLst/>
          </a:prstGeom>
          <a:ln w="76200">
            <a:solidFill>
              <a:srgbClr val="006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Elipse"/>
          <p:cNvSpPr/>
          <p:nvPr/>
        </p:nvSpPr>
        <p:spPr>
          <a:xfrm>
            <a:off x="7382957" y="1239074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1" name="80 Grupo"/>
          <p:cNvGrpSpPr/>
          <p:nvPr/>
        </p:nvGrpSpPr>
        <p:grpSpPr>
          <a:xfrm>
            <a:off x="6124138" y="3461132"/>
            <a:ext cx="2990423" cy="1169551"/>
            <a:chOff x="6118081" y="3538170"/>
            <a:chExt cx="2990423" cy="1169551"/>
          </a:xfrm>
        </p:grpSpPr>
        <p:grpSp>
          <p:nvGrpSpPr>
            <p:cNvPr id="76" name="75 Grupo"/>
            <p:cNvGrpSpPr/>
            <p:nvPr/>
          </p:nvGrpSpPr>
          <p:grpSpPr>
            <a:xfrm>
              <a:off x="6200135" y="3538170"/>
              <a:ext cx="2908369" cy="1169551"/>
              <a:chOff x="6200135" y="3538170"/>
              <a:chExt cx="2908369" cy="1169551"/>
            </a:xfrm>
          </p:grpSpPr>
          <p:sp>
            <p:nvSpPr>
              <p:cNvPr id="75" name="74 Rectángulo redondeado"/>
              <p:cNvSpPr/>
              <p:nvPr/>
            </p:nvSpPr>
            <p:spPr>
              <a:xfrm>
                <a:off x="6200135" y="3573016"/>
                <a:ext cx="2293656" cy="648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4" name="63 CuadroTexto"/>
              <p:cNvSpPr txBox="1"/>
              <p:nvPr/>
            </p:nvSpPr>
            <p:spPr>
              <a:xfrm>
                <a:off x="6242014" y="3538170"/>
                <a:ext cx="2866490" cy="11695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rgbClr val="FF0000"/>
                    </a:solidFill>
                    <a:latin typeface="Century Gothic" pitchFamily="34" charset="0"/>
                  </a:rPr>
                  <a:t>Volumen</a:t>
                </a:r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 de </a:t>
                </a:r>
              </a:p>
              <a:p>
                <a:pPr algn="ctr"/>
                <a:r>
                  <a:rPr lang="en-US" sz="1400" b="1" dirty="0" err="1">
                    <a:solidFill>
                      <a:srgbClr val="FF0000"/>
                    </a:solidFill>
                    <a:latin typeface="Century Gothic" pitchFamily="34" charset="0"/>
                  </a:rPr>
                  <a:t>Dotación</a:t>
                </a:r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 (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Century Gothic" pitchFamily="34" charset="0"/>
                  </a:rPr>
                  <a:t>extracción</a:t>
                </a:r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)</a:t>
                </a:r>
              </a:p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Century Gothic" pitchFamily="34" charset="0"/>
                  </a:rPr>
                  <a:t>aprox</a:t>
                </a:r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. prom.de 6.8 m³/seg.</a:t>
                </a:r>
              </a:p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587’520,000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Century Gothic" pitchFamily="34" charset="0"/>
                  </a:rPr>
                  <a:t>lts</a:t>
                </a:r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./1’530,525 Hab. </a:t>
                </a:r>
              </a:p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Century Gothic" pitchFamily="34" charset="0"/>
                  </a:rPr>
                  <a:t>384 lphd (media-ciudad)</a:t>
                </a:r>
              </a:p>
            </p:txBody>
          </p:sp>
        </p:grpSp>
        <p:cxnSp>
          <p:nvCxnSpPr>
            <p:cNvPr id="73" name="72 Conector recto de flecha"/>
            <p:cNvCxnSpPr/>
            <p:nvPr/>
          </p:nvCxnSpPr>
          <p:spPr>
            <a:xfrm flipH="1" flipV="1">
              <a:off x="6118081" y="3573016"/>
              <a:ext cx="364776" cy="2787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60 CuadroTexto"/>
          <p:cNvSpPr txBox="1"/>
          <p:nvPr/>
        </p:nvSpPr>
        <p:spPr>
          <a:xfrm>
            <a:off x="2653529" y="1253455"/>
            <a:ext cx="3191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EJE A. ACCIONES CORRECTIVAS:</a:t>
            </a:r>
          </a:p>
        </p:txBody>
      </p:sp>
      <p:sp>
        <p:nvSpPr>
          <p:cNvPr id="62" name="61 Abrir llave"/>
          <p:cNvSpPr/>
          <p:nvPr/>
        </p:nvSpPr>
        <p:spPr>
          <a:xfrm>
            <a:off x="2128834" y="1484784"/>
            <a:ext cx="282926" cy="172819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3" name="62 CuadroTexto"/>
          <p:cNvSpPr txBox="1"/>
          <p:nvPr/>
        </p:nvSpPr>
        <p:spPr>
          <a:xfrm>
            <a:off x="868454" y="1412776"/>
            <a:ext cx="1543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 B.</a:t>
            </a:r>
          </a:p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</a:t>
            </a:r>
          </a:p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PREVENTIVAS</a:t>
            </a:r>
          </a:p>
          <a:p>
            <a:pPr algn="ctr"/>
            <a:endParaRPr lang="en-US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ESTATAL</a:t>
            </a:r>
          </a:p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HÍDRICO</a:t>
            </a:r>
          </a:p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20-40</a:t>
            </a:r>
          </a:p>
        </p:txBody>
      </p:sp>
      <p:sp>
        <p:nvSpPr>
          <p:cNvPr id="77" name="76 Rectángulo redondeado"/>
          <p:cNvSpPr/>
          <p:nvPr/>
        </p:nvSpPr>
        <p:spPr>
          <a:xfrm>
            <a:off x="6266832" y="1830070"/>
            <a:ext cx="2769663" cy="11043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39 Elipse"/>
          <p:cNvSpPr/>
          <p:nvPr/>
        </p:nvSpPr>
        <p:spPr>
          <a:xfrm>
            <a:off x="5870789" y="335699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4667252" y="3140968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itchFamily="34" charset="0"/>
              </a:rPr>
              <a:t>6.8 m³/seg.</a:t>
            </a:r>
          </a:p>
        </p:txBody>
      </p:sp>
      <p:grpSp>
        <p:nvGrpSpPr>
          <p:cNvPr id="52" name="51 Grupo"/>
          <p:cNvGrpSpPr/>
          <p:nvPr/>
        </p:nvGrpSpPr>
        <p:grpSpPr>
          <a:xfrm>
            <a:off x="9972600" y="7020108"/>
            <a:ext cx="827584" cy="369332"/>
            <a:chOff x="9972600" y="5723964"/>
            <a:chExt cx="827584" cy="369332"/>
          </a:xfrm>
        </p:grpSpPr>
        <p:grpSp>
          <p:nvGrpSpPr>
            <p:cNvPr id="54" name="53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60" name="59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5" name="64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56" name="55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23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50 CuadroTexto"/>
          <p:cNvSpPr txBox="1"/>
          <p:nvPr/>
        </p:nvSpPr>
        <p:spPr>
          <a:xfrm>
            <a:off x="7538271" y="618708"/>
            <a:ext cx="15712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6 m³/seg</a:t>
            </a: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.</a:t>
            </a:r>
          </a:p>
        </p:txBody>
      </p:sp>
      <p:sp>
        <p:nvSpPr>
          <p:cNvPr id="2" name="Cruz 1"/>
          <p:cNvSpPr/>
          <p:nvPr/>
        </p:nvSpPr>
        <p:spPr>
          <a:xfrm rot="18731112">
            <a:off x="7092010" y="943796"/>
            <a:ext cx="811722" cy="804414"/>
          </a:xfrm>
          <a:prstGeom prst="plus">
            <a:avLst>
              <a:gd name="adj" fmla="val 46177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1" name="66 CuadroTexto"/>
          <p:cNvSpPr txBox="1"/>
          <p:nvPr/>
        </p:nvSpPr>
        <p:spPr>
          <a:xfrm>
            <a:off x="6228184" y="1772816"/>
            <a:ext cx="2842445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Century Gothic" pitchFamily="34" charset="0"/>
              </a:rPr>
              <a:t>Objetivo</a:t>
            </a:r>
            <a:r>
              <a:rPr lang="en-US" sz="1400" b="1" dirty="0">
                <a:latin typeface="Century Gothic" pitchFamily="34" charset="0"/>
              </a:rPr>
              <a:t>: </a:t>
            </a:r>
            <a:r>
              <a:rPr lang="es-MX" sz="1400" b="1" dirty="0">
                <a:latin typeface="Century Gothic" pitchFamily="34" charset="0"/>
              </a:rPr>
              <a:t>Ejecutar todas</a:t>
            </a:r>
          </a:p>
          <a:p>
            <a:r>
              <a:rPr lang="en-US" sz="1400" b="1" dirty="0">
                <a:latin typeface="Century Gothic" pitchFamily="34" charset="0"/>
              </a:rPr>
              <a:t> las </a:t>
            </a:r>
            <a:r>
              <a:rPr lang="es-MX" sz="1400" b="1" dirty="0">
                <a:latin typeface="Century Gothic" pitchFamily="34" charset="0"/>
              </a:rPr>
              <a:t>A</a:t>
            </a:r>
            <a:r>
              <a:rPr lang="en-US" sz="1400" b="1" dirty="0" err="1">
                <a:latin typeface="Century Gothic" pitchFamily="34" charset="0"/>
              </a:rPr>
              <a:t>cciones</a:t>
            </a:r>
            <a:r>
              <a:rPr lang="es-MX" sz="1400" b="1" dirty="0">
                <a:latin typeface="Century Gothic" pitchFamily="34" charset="0"/>
              </a:rPr>
              <a:t> y Proyectos</a:t>
            </a:r>
            <a:endParaRPr lang="en-US" sz="1400" b="1" dirty="0">
              <a:latin typeface="Century Gothic" pitchFamily="34" charset="0"/>
            </a:endParaRPr>
          </a:p>
          <a:p>
            <a:r>
              <a:rPr lang="en-US" sz="1400" b="1" dirty="0">
                <a:latin typeface="Century Gothic" pitchFamily="34" charset="0"/>
              </a:rPr>
              <a:t>Para un </a:t>
            </a:r>
            <a:r>
              <a:rPr lang="en-US" sz="1400" b="1" dirty="0" err="1">
                <a:latin typeface="Century Gothic" pitchFamily="34" charset="0"/>
              </a:rPr>
              <a:t>gasto</a:t>
            </a:r>
            <a:r>
              <a:rPr lang="en-US" sz="1400" b="1" dirty="0">
                <a:latin typeface="Century Gothic" pitchFamily="34" charset="0"/>
              </a:rPr>
              <a:t> </a:t>
            </a:r>
            <a:r>
              <a:rPr lang="en-US" sz="1400" b="1" dirty="0" err="1">
                <a:latin typeface="Century Gothic" pitchFamily="34" charset="0"/>
              </a:rPr>
              <a:t>hidráulico</a:t>
            </a:r>
            <a:r>
              <a:rPr lang="en-US" sz="1400" b="1" dirty="0">
                <a:latin typeface="Century Gothic" pitchFamily="34" charset="0"/>
              </a:rPr>
              <a:t> </a:t>
            </a:r>
            <a:r>
              <a:rPr lang="en-US" sz="1400" b="1" dirty="0" err="1">
                <a:latin typeface="Century Gothic" pitchFamily="34" charset="0"/>
              </a:rPr>
              <a:t>futuro</a:t>
            </a:r>
            <a:endParaRPr lang="en-US" sz="1400" b="1" dirty="0">
              <a:latin typeface="Century Gothic" pitchFamily="34" charset="0"/>
            </a:endParaRPr>
          </a:p>
          <a:p>
            <a:r>
              <a:rPr lang="en-US" sz="1400" b="1" dirty="0">
                <a:latin typeface="Century Gothic" pitchFamily="34" charset="0"/>
              </a:rPr>
              <a:t> prom</a:t>
            </a:r>
            <a:r>
              <a:rPr lang="es-MX" sz="1400" b="1" dirty="0" err="1">
                <a:latin typeface="Century Gothic" pitchFamily="34" charset="0"/>
              </a:rPr>
              <a:t>edio</a:t>
            </a:r>
            <a:r>
              <a:rPr lang="es-MX" sz="1400" b="1" dirty="0">
                <a:latin typeface="Century Gothic" pitchFamily="34" charset="0"/>
              </a:rPr>
              <a:t> de 160 - 180 lphd </a:t>
            </a:r>
          </a:p>
          <a:p>
            <a:r>
              <a:rPr lang="es-MX" sz="1400" b="1" dirty="0">
                <a:latin typeface="Century Gothic" pitchFamily="34" charset="0"/>
              </a:rPr>
              <a:t>Para el doble de población</a:t>
            </a:r>
            <a:r>
              <a:rPr lang="es-ES" sz="1400" b="1" dirty="0">
                <a:latin typeface="Century Gothic" pitchFamily="34" charset="0"/>
              </a:rPr>
              <a:t>.</a:t>
            </a:r>
          </a:p>
          <a:p>
            <a:r>
              <a:rPr lang="es-ES" sz="1400" b="1" dirty="0">
                <a:latin typeface="Century Gothic" pitchFamily="34" charset="0"/>
              </a:rPr>
              <a:t>(ODS 6 / ONU)</a:t>
            </a:r>
            <a:endParaRPr lang="en-US" sz="1400" b="1" dirty="0">
              <a:latin typeface="Century Gothic" pitchFamily="34" charset="0"/>
            </a:endParaRPr>
          </a:p>
        </p:txBody>
      </p:sp>
      <p:sp>
        <p:nvSpPr>
          <p:cNvPr id="72" name="60 CuadroTexto"/>
          <p:cNvSpPr txBox="1"/>
          <p:nvPr/>
        </p:nvSpPr>
        <p:spPr>
          <a:xfrm>
            <a:off x="2339752" y="1981278"/>
            <a:ext cx="3775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Century Gothic" pitchFamily="34" charset="0"/>
              </a:rPr>
              <a:t>3.-Corrección De La Paleta Vegetal Actual a</a:t>
            </a:r>
          </a:p>
          <a:p>
            <a:pPr algn="ctr"/>
            <a:r>
              <a:rPr lang="en-US" sz="1300" b="1" dirty="0">
                <a:latin typeface="Century Gothic" pitchFamily="34" charset="0"/>
              </a:rPr>
              <a:t>La Paleta Vegetal Desértica</a:t>
            </a:r>
          </a:p>
          <a:p>
            <a:pPr algn="ctr"/>
            <a:r>
              <a:rPr lang="en-US" sz="900" dirty="0">
                <a:latin typeface="Century Gothic" pitchFamily="34" charset="0"/>
              </a:rPr>
              <a:t>(</a:t>
            </a:r>
            <a:r>
              <a:rPr lang="en-US" sz="900" dirty="0" err="1">
                <a:latin typeface="Century Gothic" pitchFamily="34" charset="0"/>
              </a:rPr>
              <a:t>Incluye</a:t>
            </a:r>
            <a:r>
              <a:rPr lang="en-US" sz="900" dirty="0">
                <a:latin typeface="Century Gothic" pitchFamily="34" charset="0"/>
              </a:rPr>
              <a:t> </a:t>
            </a:r>
            <a:r>
              <a:rPr lang="en-US" sz="900" dirty="0" err="1">
                <a:latin typeface="Century Gothic" pitchFamily="34" charset="0"/>
              </a:rPr>
              <a:t>cambios</a:t>
            </a:r>
            <a:r>
              <a:rPr lang="en-US" sz="900" dirty="0">
                <a:latin typeface="Century Gothic" pitchFamily="34" charset="0"/>
              </a:rPr>
              <a:t> </a:t>
            </a:r>
            <a:r>
              <a:rPr lang="en-US" sz="900" dirty="0" err="1">
                <a:latin typeface="Century Gothic" pitchFamily="34" charset="0"/>
              </a:rPr>
              <a:t>paulatinos</a:t>
            </a:r>
            <a:r>
              <a:rPr lang="en-US" sz="900" dirty="0">
                <a:latin typeface="Century Gothic" pitchFamily="34" charset="0"/>
              </a:rPr>
              <a:t> de la </a:t>
            </a:r>
            <a:r>
              <a:rPr lang="en-US" sz="900" dirty="0" err="1">
                <a:latin typeface="Century Gothic" pitchFamily="34" charset="0"/>
              </a:rPr>
              <a:t>existente</a:t>
            </a:r>
            <a:r>
              <a:rPr lang="en-US" sz="900" dirty="0">
                <a:latin typeface="Century Gothic" pitchFamily="34" charset="0"/>
              </a:rPr>
              <a:t>)</a:t>
            </a:r>
          </a:p>
        </p:txBody>
      </p:sp>
      <p:sp>
        <p:nvSpPr>
          <p:cNvPr id="83" name="60 CuadroTexto"/>
          <p:cNvSpPr txBox="1"/>
          <p:nvPr/>
        </p:nvSpPr>
        <p:spPr>
          <a:xfrm>
            <a:off x="2355743" y="1796031"/>
            <a:ext cx="38106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Century Gothic" pitchFamily="34" charset="0"/>
              </a:rPr>
              <a:t>2.-Proyectos Urbanos De Alta </a:t>
            </a:r>
            <a:r>
              <a:rPr lang="en-US" sz="1300" b="1" dirty="0" err="1">
                <a:latin typeface="Century Gothic" pitchFamily="34" charset="0"/>
              </a:rPr>
              <a:t>Sustentabilidad</a:t>
            </a:r>
            <a:endParaRPr lang="en-US" sz="1300" b="1" dirty="0">
              <a:latin typeface="Century Gothic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26290" y="3701778"/>
            <a:ext cx="1664371" cy="661500"/>
          </a:xfrm>
          <a:custGeom>
            <a:avLst/>
            <a:gdLst>
              <a:gd name="connsiteX0" fmla="*/ 0 w 1664371"/>
              <a:gd name="connsiteY0" fmla="*/ 0 h 661500"/>
              <a:gd name="connsiteX1" fmla="*/ 1664371 w 1664371"/>
              <a:gd name="connsiteY1" fmla="*/ 0 h 661500"/>
              <a:gd name="connsiteX2" fmla="*/ 1664371 w 1664371"/>
              <a:gd name="connsiteY2" fmla="*/ 661500 h 661500"/>
              <a:gd name="connsiteX3" fmla="*/ 0 w 1664371"/>
              <a:gd name="connsiteY3" fmla="*/ 661500 h 661500"/>
              <a:gd name="connsiteX4" fmla="*/ 0 w 1664371"/>
              <a:gd name="connsiteY4" fmla="*/ 0 h 661500"/>
              <a:gd name="connsiteX0" fmla="*/ 0 w 1664371"/>
              <a:gd name="connsiteY0" fmla="*/ 0 h 661500"/>
              <a:gd name="connsiteX1" fmla="*/ 1664371 w 1664371"/>
              <a:gd name="connsiteY1" fmla="*/ 0 h 661500"/>
              <a:gd name="connsiteX2" fmla="*/ 1664371 w 1664371"/>
              <a:gd name="connsiteY2" fmla="*/ 661500 h 661500"/>
              <a:gd name="connsiteX3" fmla="*/ 1246927 w 1664371"/>
              <a:gd name="connsiteY3" fmla="*/ 651561 h 661500"/>
              <a:gd name="connsiteX4" fmla="*/ 0 w 1664371"/>
              <a:gd name="connsiteY4" fmla="*/ 661500 h 661500"/>
              <a:gd name="connsiteX5" fmla="*/ 0 w 1664371"/>
              <a:gd name="connsiteY5" fmla="*/ 0 h 661500"/>
              <a:gd name="connsiteX0" fmla="*/ 0 w 1664371"/>
              <a:gd name="connsiteY0" fmla="*/ 0 h 661500"/>
              <a:gd name="connsiteX1" fmla="*/ 1664371 w 1664371"/>
              <a:gd name="connsiteY1" fmla="*/ 0 h 661500"/>
              <a:gd name="connsiteX2" fmla="*/ 1654432 w 1664371"/>
              <a:gd name="connsiteY2" fmla="*/ 283813 h 661500"/>
              <a:gd name="connsiteX3" fmla="*/ 1664371 w 1664371"/>
              <a:gd name="connsiteY3" fmla="*/ 661500 h 661500"/>
              <a:gd name="connsiteX4" fmla="*/ 1246927 w 1664371"/>
              <a:gd name="connsiteY4" fmla="*/ 651561 h 661500"/>
              <a:gd name="connsiteX5" fmla="*/ 0 w 1664371"/>
              <a:gd name="connsiteY5" fmla="*/ 661500 h 661500"/>
              <a:gd name="connsiteX6" fmla="*/ 0 w 1664371"/>
              <a:gd name="connsiteY6" fmla="*/ 0 h 661500"/>
              <a:gd name="connsiteX0" fmla="*/ 0 w 1664371"/>
              <a:gd name="connsiteY0" fmla="*/ 0 h 661500"/>
              <a:gd name="connsiteX1" fmla="*/ 1664371 w 1664371"/>
              <a:gd name="connsiteY1" fmla="*/ 0 h 661500"/>
              <a:gd name="connsiteX2" fmla="*/ 1654432 w 1664371"/>
              <a:gd name="connsiteY2" fmla="*/ 283813 h 661500"/>
              <a:gd name="connsiteX3" fmla="*/ 1455650 w 1664371"/>
              <a:gd name="connsiteY3" fmla="*/ 472657 h 661500"/>
              <a:gd name="connsiteX4" fmla="*/ 1246927 w 1664371"/>
              <a:gd name="connsiteY4" fmla="*/ 651561 h 661500"/>
              <a:gd name="connsiteX5" fmla="*/ 0 w 1664371"/>
              <a:gd name="connsiteY5" fmla="*/ 661500 h 661500"/>
              <a:gd name="connsiteX6" fmla="*/ 0 w 1664371"/>
              <a:gd name="connsiteY6" fmla="*/ 0 h 66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371" h="661500">
                <a:moveTo>
                  <a:pt x="0" y="0"/>
                </a:moveTo>
                <a:lnTo>
                  <a:pt x="1664371" y="0"/>
                </a:lnTo>
                <a:lnTo>
                  <a:pt x="1654432" y="283813"/>
                </a:lnTo>
                <a:lnTo>
                  <a:pt x="1455650" y="472657"/>
                </a:lnTo>
                <a:lnTo>
                  <a:pt x="1246927" y="651561"/>
                </a:lnTo>
                <a:lnTo>
                  <a:pt x="0" y="6615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60 CuadroTexto"/>
          <p:cNvSpPr txBox="1"/>
          <p:nvPr/>
        </p:nvSpPr>
        <p:spPr>
          <a:xfrm rot="19602770">
            <a:off x="3465162" y="3831074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>
                <a:latin typeface="Century Gothic" pitchFamily="34" charset="0"/>
              </a:rPr>
              <a:t>eusa</a:t>
            </a:r>
            <a:endParaRPr lang="en-US" sz="1200" i="1" dirty="0">
              <a:latin typeface="Century Gothic" pitchFamily="34" charset="0"/>
            </a:endParaRPr>
          </a:p>
        </p:txBody>
      </p:sp>
      <p:sp>
        <p:nvSpPr>
          <p:cNvPr id="87" name="60 CuadroTexto"/>
          <p:cNvSpPr txBox="1"/>
          <p:nvPr/>
        </p:nvSpPr>
        <p:spPr>
          <a:xfrm rot="19602770">
            <a:off x="3755648" y="3801216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>
                <a:latin typeface="Century Gothic" pitchFamily="34" charset="0"/>
              </a:rPr>
              <a:t>ecicla</a:t>
            </a:r>
            <a:endParaRPr lang="en-US" sz="1200" i="1" dirty="0">
              <a:latin typeface="Century Gothic" pitchFamily="34" charset="0"/>
            </a:endParaRPr>
          </a:p>
        </p:txBody>
      </p:sp>
      <p:sp>
        <p:nvSpPr>
          <p:cNvPr id="78" name="60 CuadroTexto"/>
          <p:cNvSpPr txBox="1"/>
          <p:nvPr/>
        </p:nvSpPr>
        <p:spPr>
          <a:xfrm>
            <a:off x="3059832" y="3998644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entury Gothic" pitchFamily="34" charset="0"/>
              </a:rPr>
              <a:t>R.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84" name="60 CuadroTexto"/>
          <p:cNvSpPr txBox="1"/>
          <p:nvPr/>
        </p:nvSpPr>
        <p:spPr>
          <a:xfrm>
            <a:off x="3361559" y="4002075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entury Gothic" pitchFamily="34" charset="0"/>
              </a:rPr>
              <a:t>R.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86" name="60 CuadroTexto"/>
          <p:cNvSpPr txBox="1"/>
          <p:nvPr/>
        </p:nvSpPr>
        <p:spPr>
          <a:xfrm>
            <a:off x="3676930" y="4000291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entury Gothic" pitchFamily="34" charset="0"/>
              </a:rPr>
              <a:t>R.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90" name="60 CuadroTexto"/>
          <p:cNvSpPr txBox="1"/>
          <p:nvPr/>
        </p:nvSpPr>
        <p:spPr>
          <a:xfrm>
            <a:off x="3968241" y="3998507"/>
            <a:ext cx="410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R</a:t>
            </a:r>
            <a:r>
              <a:rPr lang="en-US" sz="2000" dirty="0">
                <a:latin typeface="Century Gothic" pitchFamily="34" charset="0"/>
              </a:rPr>
              <a:t>.</a:t>
            </a:r>
            <a:endParaRPr lang="en-US" dirty="0">
              <a:latin typeface="Century Gothic" pitchFamily="34" charset="0"/>
            </a:endParaRPr>
          </a:p>
        </p:txBody>
      </p:sp>
      <p:sp>
        <p:nvSpPr>
          <p:cNvPr id="82" name="60 CuadroTexto"/>
          <p:cNvSpPr txBox="1"/>
          <p:nvPr/>
        </p:nvSpPr>
        <p:spPr>
          <a:xfrm rot="19602770">
            <a:off x="3147866" y="3779945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Century Gothic" pitchFamily="34" charset="0"/>
              </a:rPr>
              <a:t>educe</a:t>
            </a:r>
            <a:endParaRPr lang="en-US" sz="1200" i="1" dirty="0">
              <a:latin typeface="Century Gothic" pitchFamily="34" charset="0"/>
            </a:endParaRPr>
          </a:p>
        </p:txBody>
      </p:sp>
      <p:sp>
        <p:nvSpPr>
          <p:cNvPr id="91" name="60 CuadroTexto"/>
          <p:cNvSpPr txBox="1"/>
          <p:nvPr/>
        </p:nvSpPr>
        <p:spPr>
          <a:xfrm rot="19602770">
            <a:off x="4059027" y="3779240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FF0000"/>
                </a:solidFill>
                <a:latin typeface="Century Gothic" pitchFamily="34" charset="0"/>
              </a:rPr>
              <a:t>ectifica</a:t>
            </a:r>
            <a:endParaRPr lang="en-US" sz="1200" b="1" i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92" name="60 CuadroTexto"/>
          <p:cNvSpPr txBox="1"/>
          <p:nvPr/>
        </p:nvSpPr>
        <p:spPr>
          <a:xfrm>
            <a:off x="2288774" y="2529615"/>
            <a:ext cx="37946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Century Gothic" pitchFamily="34" charset="0"/>
              </a:rPr>
              <a:t>4.-Normatividad Para </a:t>
            </a:r>
            <a:r>
              <a:rPr lang="en-US" sz="1200" b="1" dirty="0" err="1">
                <a:latin typeface="Century Gothic" pitchFamily="34" charset="0"/>
              </a:rPr>
              <a:t>Nuevos</a:t>
            </a:r>
            <a:r>
              <a:rPr lang="en-US" sz="1200" b="1" dirty="0">
                <a:latin typeface="Century Gothic" pitchFamily="34" charset="0"/>
              </a:rPr>
              <a:t> </a:t>
            </a:r>
            <a:r>
              <a:rPr lang="en-US" sz="1200" b="1" dirty="0" err="1">
                <a:latin typeface="Century Gothic" pitchFamily="34" charset="0"/>
              </a:rPr>
              <a:t>Fraccionamientos</a:t>
            </a:r>
            <a:r>
              <a:rPr lang="en-US" sz="1200" b="1" dirty="0">
                <a:latin typeface="Century Gothic" pitchFamily="34" charset="0"/>
              </a:rPr>
              <a:t> </a:t>
            </a:r>
          </a:p>
          <a:p>
            <a:pPr algn="ctr"/>
            <a:r>
              <a:rPr lang="en-US" sz="1200" b="1" dirty="0">
                <a:latin typeface="Century Gothic" pitchFamily="34" charset="0"/>
              </a:rPr>
              <a:t>De Alta </a:t>
            </a:r>
            <a:r>
              <a:rPr lang="en-US" sz="1200" b="1" dirty="0" err="1">
                <a:latin typeface="Century Gothic" pitchFamily="34" charset="0"/>
              </a:rPr>
              <a:t>Sustentabilidad</a:t>
            </a:r>
            <a:r>
              <a:rPr lang="en-US" sz="1200" b="1" dirty="0">
                <a:latin typeface="Century Gothic" pitchFamily="34" charset="0"/>
              </a:rPr>
              <a:t>, Y </a:t>
            </a:r>
            <a:r>
              <a:rPr lang="en-US" sz="1200" b="1" dirty="0" err="1">
                <a:latin typeface="Century Gothic" pitchFamily="34" charset="0"/>
              </a:rPr>
              <a:t>Viveros</a:t>
            </a:r>
            <a:r>
              <a:rPr lang="en-US" sz="1200" b="1" dirty="0">
                <a:latin typeface="Century Gothic" pitchFamily="34" charset="0"/>
              </a:rPr>
              <a:t>. </a:t>
            </a:r>
          </a:p>
          <a:p>
            <a:pPr algn="ctr"/>
            <a:r>
              <a:rPr lang="en-US" sz="900" dirty="0">
                <a:latin typeface="Century Gothic" pitchFamily="34" charset="0"/>
              </a:rPr>
              <a:t> (</a:t>
            </a:r>
            <a:r>
              <a:rPr lang="en-US" sz="900" dirty="0" err="1">
                <a:latin typeface="Century Gothic" pitchFamily="34" charset="0"/>
              </a:rPr>
              <a:t>Regulación</a:t>
            </a:r>
            <a:r>
              <a:rPr lang="en-US" sz="900" dirty="0">
                <a:latin typeface="Century Gothic" pitchFamily="34" charset="0"/>
              </a:rPr>
              <a:t> de </a:t>
            </a:r>
            <a:r>
              <a:rPr lang="en-US" sz="900" dirty="0" err="1">
                <a:latin typeface="Century Gothic" pitchFamily="34" charset="0"/>
              </a:rPr>
              <a:t>Tarifas</a:t>
            </a:r>
            <a:r>
              <a:rPr lang="en-US" sz="900" dirty="0">
                <a:latin typeface="Century Gothic" pitchFamily="34" charset="0"/>
              </a:rPr>
              <a:t>, Control de </a:t>
            </a:r>
            <a:r>
              <a:rPr lang="en-US" sz="900" dirty="0" err="1">
                <a:latin typeface="Century Gothic" pitchFamily="34" charset="0"/>
              </a:rPr>
              <a:t>Presiones</a:t>
            </a:r>
            <a:r>
              <a:rPr lang="en-US" sz="900" dirty="0">
                <a:latin typeface="Century Gothic" pitchFamily="34" charset="0"/>
              </a:rPr>
              <a:t>, </a:t>
            </a:r>
            <a:r>
              <a:rPr lang="en-US" sz="900" dirty="0" err="1">
                <a:latin typeface="Century Gothic" pitchFamily="34" charset="0"/>
              </a:rPr>
              <a:t>Evaluación</a:t>
            </a:r>
            <a:r>
              <a:rPr lang="en-US" sz="900" dirty="0">
                <a:latin typeface="Century Gothic" pitchFamily="34" charset="0"/>
              </a:rPr>
              <a:t> de </a:t>
            </a:r>
          </a:p>
          <a:p>
            <a:pPr algn="ctr"/>
            <a:r>
              <a:rPr lang="en-US" sz="900" dirty="0">
                <a:latin typeface="Century Gothic" pitchFamily="34" charset="0"/>
              </a:rPr>
              <a:t>la JMAS - </a:t>
            </a:r>
            <a:r>
              <a:rPr lang="en-US" sz="900" dirty="0" err="1">
                <a:latin typeface="Century Gothic" pitchFamily="34" charset="0"/>
              </a:rPr>
              <a:t>implementación</a:t>
            </a:r>
            <a:r>
              <a:rPr lang="en-US" sz="900" dirty="0">
                <a:latin typeface="Century Gothic" pitchFamily="34" charset="0"/>
              </a:rPr>
              <a:t> de </a:t>
            </a:r>
            <a:r>
              <a:rPr lang="en-US" sz="900" dirty="0" err="1">
                <a:latin typeface="Century Gothic" pitchFamily="34" charset="0"/>
              </a:rPr>
              <a:t>Infraestructura</a:t>
            </a:r>
            <a:r>
              <a:rPr lang="en-US" sz="900" dirty="0">
                <a:latin typeface="Century Gothic" pitchFamily="34" charset="0"/>
              </a:rPr>
              <a:t> para </a:t>
            </a:r>
            <a:r>
              <a:rPr lang="en-US" sz="900" dirty="0" err="1">
                <a:latin typeface="Century Gothic" pitchFamily="34" charset="0"/>
              </a:rPr>
              <a:t>Tandeos</a:t>
            </a:r>
            <a:r>
              <a:rPr lang="en-US" sz="900" dirty="0">
                <a:latin typeface="Century Gothic" pitchFamily="34" charset="0"/>
              </a:rPr>
              <a:t>)</a:t>
            </a:r>
          </a:p>
        </p:txBody>
      </p:sp>
      <p:sp>
        <p:nvSpPr>
          <p:cNvPr id="66" name="65 Abrir llave"/>
          <p:cNvSpPr/>
          <p:nvPr/>
        </p:nvSpPr>
        <p:spPr>
          <a:xfrm flipH="1">
            <a:off x="6022780" y="1372635"/>
            <a:ext cx="277412" cy="18910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Grupo 9"/>
          <p:cNvGrpSpPr/>
          <p:nvPr/>
        </p:nvGrpSpPr>
        <p:grpSpPr>
          <a:xfrm>
            <a:off x="1382717" y="4559786"/>
            <a:ext cx="4341411" cy="507859"/>
            <a:chOff x="1083087" y="4559786"/>
            <a:chExt cx="4341411" cy="507859"/>
          </a:xfrm>
        </p:grpSpPr>
        <p:sp>
          <p:nvSpPr>
            <p:cNvPr id="6" name="Rectángulo 5"/>
            <p:cNvSpPr/>
            <p:nvPr/>
          </p:nvSpPr>
          <p:spPr>
            <a:xfrm>
              <a:off x="1083087" y="4559786"/>
              <a:ext cx="4341411" cy="249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2411760" y="4752147"/>
              <a:ext cx="1632003" cy="315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1224178" y="4500409"/>
            <a:ext cx="4499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latin typeface="Century Gothic" panose="020B0502020202020204" pitchFamily="34" charset="0"/>
              </a:rPr>
              <a:t>Crecimos</a:t>
            </a:r>
            <a:r>
              <a:rPr lang="en-US" sz="1600" b="1" dirty="0">
                <a:latin typeface="Century Gothic" panose="020B0502020202020204" pitchFamily="34" charset="0"/>
              </a:rPr>
              <a:t> Con El </a:t>
            </a:r>
            <a:r>
              <a:rPr lang="en-US" sz="1600" b="1" dirty="0" err="1">
                <a:latin typeface="Century Gothic" panose="020B0502020202020204" pitchFamily="34" charset="0"/>
              </a:rPr>
              <a:t>Paradigma</a:t>
            </a:r>
            <a:r>
              <a:rPr lang="en-US" sz="1600" b="1" dirty="0">
                <a:latin typeface="Century Gothic" panose="020B0502020202020204" pitchFamily="34" charset="0"/>
              </a:rPr>
              <a:t> De </a:t>
            </a:r>
            <a:r>
              <a:rPr lang="en-US" sz="1600" b="1" dirty="0" err="1">
                <a:latin typeface="Century Gothic" panose="020B0502020202020204" pitchFamily="34" charset="0"/>
              </a:rPr>
              <a:t>Administrar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 La </a:t>
            </a:r>
            <a:r>
              <a:rPr lang="en-US" sz="1600" b="1" dirty="0" err="1">
                <a:latin typeface="Century Gothic" panose="020B0502020202020204" pitchFamily="34" charset="0"/>
              </a:rPr>
              <a:t>Abundancia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203305" y="620688"/>
            <a:ext cx="4247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GRÁFICA DE PROYECCIÓN SOSTENIBLE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906184" y="3072866"/>
            <a:ext cx="1433568" cy="1364246"/>
            <a:chOff x="844995" y="2979372"/>
            <a:chExt cx="1265027" cy="1364246"/>
          </a:xfrm>
        </p:grpSpPr>
        <p:sp>
          <p:nvSpPr>
            <p:cNvPr id="88" name="62 CuadroTexto"/>
            <p:cNvSpPr txBox="1"/>
            <p:nvPr/>
          </p:nvSpPr>
          <p:spPr>
            <a:xfrm>
              <a:off x="844995" y="3020179"/>
              <a:ext cx="12650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(+ 4.5 m /s)</a:t>
              </a:r>
            </a:p>
            <a:p>
              <a:pPr algn="ctr"/>
              <a:r>
                <a:rPr lang="en-US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Plan Maestro</a:t>
              </a:r>
            </a:p>
            <a:p>
              <a:pPr algn="ctr"/>
              <a:r>
                <a:rPr lang="en-US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JMAS</a:t>
              </a:r>
            </a:p>
            <a:p>
              <a:pPr algn="ctr"/>
              <a:r>
                <a:rPr lang="en-US" sz="1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Fuentes</a:t>
              </a:r>
            </a:p>
            <a:p>
              <a:pPr algn="ctr"/>
              <a:r>
                <a:rPr lang="en-US" sz="1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Alternas</a:t>
              </a:r>
              <a:endPara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62 CuadroTexto"/>
            <p:cNvSpPr txBox="1"/>
            <p:nvPr/>
          </p:nvSpPr>
          <p:spPr>
            <a:xfrm>
              <a:off x="1535139" y="2979372"/>
              <a:ext cx="2849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93" name="CuadroTexto 92"/>
          <p:cNvSpPr txBox="1"/>
          <p:nvPr/>
        </p:nvSpPr>
        <p:spPr>
          <a:xfrm>
            <a:off x="2331780" y="918012"/>
            <a:ext cx="405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PREVENTIVAS Y CORRECTIVAS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52 CuadroTexto"/>
          <p:cNvSpPr txBox="1"/>
          <p:nvPr/>
        </p:nvSpPr>
        <p:spPr>
          <a:xfrm>
            <a:off x="7908584" y="5271591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605E"/>
                </a:solidFill>
                <a:latin typeface="Century Gothic" pitchFamily="34" charset="0"/>
              </a:rPr>
              <a:t>AÑOS</a:t>
            </a:r>
            <a:endParaRPr lang="es-MX" sz="2400" b="1" i="1" dirty="0">
              <a:solidFill>
                <a:srgbClr val="00605E"/>
              </a:solidFill>
              <a:latin typeface="Century Gothic" pitchFamily="34" charset="0"/>
            </a:endParaRPr>
          </a:p>
        </p:txBody>
      </p:sp>
      <p:sp>
        <p:nvSpPr>
          <p:cNvPr id="95" name="CuadroTexto 94"/>
          <p:cNvSpPr txBox="1"/>
          <p:nvPr/>
        </p:nvSpPr>
        <p:spPr>
          <a:xfrm>
            <a:off x="5724128" y="4559786"/>
            <a:ext cx="21087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</a:rPr>
              <a:t>TIEMPO DE</a:t>
            </a:r>
          </a:p>
          <a:p>
            <a:pPr algn="ctr"/>
            <a:r>
              <a:rPr lang="es-MX" sz="1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itchFamily="34" charset="0"/>
              </a:rPr>
              <a:t>ACCIONES PREVENTIVAS Y CORRECTIVAS</a:t>
            </a:r>
            <a:endParaRPr lang="en-US" sz="12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itchFamily="34" charset="0"/>
            </a:endParaRPr>
          </a:p>
          <a:p>
            <a:pPr algn="ctr"/>
            <a:endParaRPr lang="es-MX" sz="13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0" name="Rectángulo 99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1" name="CuadroTexto 100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52797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53574E-7 L 0.94184 -8.53574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83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045E-16 L -0.00417 -0.8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96947E-6 L 0.84358 -0.0023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88" y="-11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1587E-6 L 0.00435 -0.5124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563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0419 L 0.93385 -0.5671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58" y="-30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42 -0.00648 L 0.03681 -0.00972 C 0.11962 -0.00694 0.23056 -0.04325 0.33837 -0.10893 C 0.46007 -0.18155 0.55 -0.26434 0.60296 -0.34875 L 0.86719 -0.73844 " pathEditMode="relative" rAng="-1448193" ptsTypes="FffFF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90" y="-2352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161E-6 L 0.00469 -0.743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3716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33333E-6 L 0.8309 0.0025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11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650"/>
                            </p:stCondLst>
                            <p:childTnLst>
                              <p:par>
                                <p:cTn id="1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"/>
                            </p:stCondLst>
                            <p:childTnLst>
                              <p:par>
                                <p:cTn id="1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 tmFilter="0,0; .5, 1; 1, 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650"/>
                            </p:stCondLst>
                            <p:childTnLst>
                              <p:par>
                                <p:cTn id="2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 tmFilter="0,0; .5, 1; 1, 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 tmFilter="0,0; .5, 1; 1, 1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30" grpId="0" animBg="1"/>
      <p:bldP spid="30" grpId="1" animBg="1"/>
      <p:bldP spid="44" grpId="0" animBg="1"/>
      <p:bldP spid="45" grpId="0"/>
      <p:bldP spid="46" grpId="0" animBg="1"/>
      <p:bldP spid="47" grpId="0"/>
      <p:bldP spid="48" grpId="0"/>
      <p:bldP spid="49" grpId="0"/>
      <p:bldP spid="50" grpId="0"/>
      <p:bldP spid="55" grpId="0"/>
      <p:bldP spid="68" grpId="0"/>
      <p:bldP spid="41" grpId="0" animBg="1"/>
      <p:bldP spid="61" grpId="0"/>
      <p:bldP spid="62" grpId="0" animBg="1"/>
      <p:bldP spid="63" grpId="0"/>
      <p:bldP spid="77" grpId="0" animBg="1"/>
      <p:bldP spid="40" grpId="0" animBg="1"/>
      <p:bldP spid="51" grpId="0"/>
      <p:bldP spid="70" grpId="0" animBg="1"/>
      <p:bldP spid="2" grpId="0" animBg="1"/>
      <p:bldP spid="71" grpId="0" animBg="1"/>
      <p:bldP spid="72" grpId="0"/>
      <p:bldP spid="83" grpId="0"/>
      <p:bldP spid="5" grpId="0" animBg="1"/>
      <p:bldP spid="85" grpId="0"/>
      <p:bldP spid="87" grpId="0"/>
      <p:bldP spid="78" grpId="0"/>
      <p:bldP spid="84" grpId="0"/>
      <p:bldP spid="86" grpId="0"/>
      <p:bldP spid="90" grpId="0"/>
      <p:bldP spid="82" grpId="0"/>
      <p:bldP spid="91" grpId="0"/>
      <p:bldP spid="92" grpId="0"/>
      <p:bldP spid="66" grpId="0" animBg="1"/>
      <p:bldP spid="4" grpId="0"/>
      <p:bldP spid="12" grpId="0"/>
      <p:bldP spid="93" grpId="0"/>
      <p:bldP spid="94" grpId="0"/>
      <p:bldP spid="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360F0FB-C263-960D-1BC1-7CF1CD9A1E29}"/>
              </a:ext>
            </a:extLst>
          </p:cNvPr>
          <p:cNvSpPr txBox="1"/>
          <p:nvPr/>
        </p:nvSpPr>
        <p:spPr>
          <a:xfrm>
            <a:off x="1434224" y="2517884"/>
            <a:ext cx="6579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>
                <a:solidFill>
                  <a:srgbClr val="008E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“Conoce a tu enemigo, </a:t>
            </a:r>
          </a:p>
          <a:p>
            <a:pPr algn="ctr"/>
            <a:r>
              <a:rPr lang="es-MX" sz="3500" b="1" dirty="0">
                <a:solidFill>
                  <a:srgbClr val="008E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lo vencerás” </a:t>
            </a:r>
          </a:p>
          <a:p>
            <a:pPr algn="ctr"/>
            <a:endParaRPr lang="es-MX" sz="2400" dirty="0">
              <a:latin typeface="Arial Rounded MT Bold" panose="020F0704030504030204" pitchFamily="34" charset="77"/>
            </a:endParaRPr>
          </a:p>
          <a:p>
            <a:pPr algn="r"/>
            <a:r>
              <a:rPr lang="es-MX" sz="1400" dirty="0">
                <a:solidFill>
                  <a:srgbClr val="005452"/>
                </a:solidFill>
                <a:latin typeface="Arial Rounded MT Bold" panose="020F0704030504030204" pitchFamily="34" charset="77"/>
              </a:rPr>
              <a:t>Sun Tzu, (Siglo V</a:t>
            </a:r>
            <a:r>
              <a:rPr lang="es-ES" sz="1400" dirty="0">
                <a:solidFill>
                  <a:srgbClr val="005452"/>
                </a:solidFill>
                <a:latin typeface="Arial Rounded MT Bold" panose="020F0704030504030204" pitchFamily="34" charset="77"/>
              </a:rPr>
              <a:t>, A.</a:t>
            </a:r>
            <a:r>
              <a:rPr lang="es-MX" sz="1400" dirty="0">
                <a:solidFill>
                  <a:srgbClr val="005452"/>
                </a:solidFill>
                <a:latin typeface="Arial Rounded MT Bold" panose="020F0704030504030204" pitchFamily="34" charset="77"/>
              </a:rPr>
              <a:t>C.). El Arte de la Guerra.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7" y="81367"/>
            <a:ext cx="2610274" cy="8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28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0" name="29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25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62 CuadroTexto"/>
          <p:cNvSpPr txBox="1"/>
          <p:nvPr/>
        </p:nvSpPr>
        <p:spPr>
          <a:xfrm>
            <a:off x="1455946" y="980728"/>
            <a:ext cx="61782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err="1">
                <a:solidFill>
                  <a:srgbClr val="008A3E"/>
                </a:solidFill>
                <a:latin typeface="Century Gothic" panose="020B0502020202020204" pitchFamily="34" charset="0"/>
              </a:rPr>
              <a:t>Proyección</a:t>
            </a:r>
            <a:r>
              <a:rPr lang="en-US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 del  </a:t>
            </a:r>
          </a:p>
          <a:p>
            <a:pPr algn="ctr">
              <a:lnSpc>
                <a:spcPts val="3200"/>
              </a:lnSpc>
            </a:pPr>
            <a:r>
              <a:rPr lang="en-US" sz="3200" b="1" dirty="0" err="1">
                <a:solidFill>
                  <a:srgbClr val="008A3E"/>
                </a:solidFill>
                <a:latin typeface="Century Gothic" panose="020B0502020202020204" pitchFamily="34" charset="0"/>
              </a:rPr>
              <a:t>esquema</a:t>
            </a:r>
            <a:r>
              <a:rPr lang="en-US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 s</a:t>
            </a:r>
            <a:r>
              <a:rPr lang="es-MX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o</a:t>
            </a:r>
            <a:r>
              <a:rPr lang="en-US" sz="3200" b="1" dirty="0" err="1">
                <a:solidFill>
                  <a:srgbClr val="008A3E"/>
                </a:solidFill>
                <a:latin typeface="Century Gothic" panose="020B0502020202020204" pitchFamily="34" charset="0"/>
              </a:rPr>
              <a:t>sten</a:t>
            </a:r>
            <a:r>
              <a:rPr lang="es-MX" sz="3200" b="1" dirty="0" err="1">
                <a:solidFill>
                  <a:srgbClr val="008A3E"/>
                </a:solidFill>
                <a:latin typeface="Century Gothic" panose="020B0502020202020204" pitchFamily="34" charset="0"/>
              </a:rPr>
              <a:t>ible</a:t>
            </a:r>
            <a:r>
              <a:rPr lang="en-US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ts val="3200"/>
              </a:lnSpc>
            </a:pPr>
            <a:r>
              <a:rPr lang="en-US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del </a:t>
            </a:r>
            <a:r>
              <a:rPr lang="en-US" sz="3200" b="1" dirty="0" err="1">
                <a:solidFill>
                  <a:srgbClr val="008A3E"/>
                </a:solidFill>
                <a:latin typeface="Century Gothic" panose="020B0502020202020204" pitchFamily="34" charset="0"/>
              </a:rPr>
              <a:t>Bolsón</a:t>
            </a:r>
            <a:r>
              <a:rPr lang="en-US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 del </a:t>
            </a:r>
            <a:r>
              <a:rPr lang="en-US" sz="3200" b="1" dirty="0" err="1">
                <a:solidFill>
                  <a:srgbClr val="008A3E"/>
                </a:solidFill>
                <a:latin typeface="Century Gothic" panose="020B0502020202020204" pitchFamily="34" charset="0"/>
              </a:rPr>
              <a:t>Hueco</a:t>
            </a:r>
            <a:r>
              <a:rPr lang="en-US" sz="3200" b="1" dirty="0">
                <a:solidFill>
                  <a:srgbClr val="008A3E"/>
                </a:solidFill>
                <a:latin typeface="Century Gothic" panose="020B0502020202020204" pitchFamily="34" charset="0"/>
              </a:rPr>
              <a:t> al 2030 :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539552" y="2204864"/>
            <a:ext cx="8106706" cy="3231654"/>
            <a:chOff x="539552" y="2373268"/>
            <a:chExt cx="8106706" cy="3231654"/>
          </a:xfrm>
        </p:grpSpPr>
        <p:sp>
          <p:nvSpPr>
            <p:cNvPr id="15" name="62 CuadroTexto"/>
            <p:cNvSpPr txBox="1"/>
            <p:nvPr/>
          </p:nvSpPr>
          <p:spPr>
            <a:xfrm>
              <a:off x="7956188" y="2682786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cxnSp>
          <p:nvCxnSpPr>
            <p:cNvPr id="4" name="Conector recto 3"/>
            <p:cNvCxnSpPr/>
            <p:nvPr/>
          </p:nvCxnSpPr>
          <p:spPr>
            <a:xfrm>
              <a:off x="7134159" y="3525396"/>
              <a:ext cx="133813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62 CuadroTexto"/>
            <p:cNvSpPr txBox="1"/>
            <p:nvPr/>
          </p:nvSpPr>
          <p:spPr>
            <a:xfrm>
              <a:off x="7956188" y="3052215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22" name="62 CuadroTexto"/>
            <p:cNvSpPr txBox="1"/>
            <p:nvPr/>
          </p:nvSpPr>
          <p:spPr>
            <a:xfrm>
              <a:off x="7986356" y="4340521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23" name="62 CuadroTexto"/>
            <p:cNvSpPr txBox="1"/>
            <p:nvPr/>
          </p:nvSpPr>
          <p:spPr>
            <a:xfrm>
              <a:off x="7990490" y="3667187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24" name="62 CuadroTexto"/>
            <p:cNvSpPr txBox="1"/>
            <p:nvPr/>
          </p:nvSpPr>
          <p:spPr>
            <a:xfrm>
              <a:off x="539552" y="2373268"/>
              <a:ext cx="8106706" cy="3231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1. </a:t>
              </a:r>
              <a:r>
                <a:rPr lang="en-US" sz="2000" dirty="0" err="1">
                  <a:latin typeface="Century Gothic" panose="020B0502020202020204" pitchFamily="34" charset="0"/>
                </a:rPr>
                <a:t>Aportación</a:t>
              </a:r>
              <a:r>
                <a:rPr lang="en-US" sz="2000" dirty="0">
                  <a:latin typeface="Century Gothic" panose="020B0502020202020204" pitchFamily="34" charset="0"/>
                </a:rPr>
                <a:t> de </a:t>
              </a:r>
              <a:r>
                <a:rPr lang="en-US" sz="2000" dirty="0" err="1">
                  <a:latin typeface="Century Gothic" panose="020B0502020202020204" pitchFamily="34" charset="0"/>
                </a:rPr>
                <a:t>agua</a:t>
              </a:r>
              <a:r>
                <a:rPr lang="en-US" sz="2000" dirty="0">
                  <a:latin typeface="Century Gothic" panose="020B0502020202020204" pitchFamily="34" charset="0"/>
                </a:rPr>
                <a:t> potable </a:t>
              </a:r>
              <a:r>
                <a:rPr lang="en-US" sz="2000" dirty="0" err="1">
                  <a:latin typeface="Century Gothic" panose="020B0502020202020204" pitchFamily="34" charset="0"/>
                </a:rPr>
                <a:t>procedente</a:t>
              </a:r>
              <a:r>
                <a:rPr lang="en-US" sz="2000" dirty="0">
                  <a:latin typeface="Century Gothic" panose="020B0502020202020204" pitchFamily="34" charset="0"/>
                </a:rPr>
                <a:t> del </a:t>
              </a:r>
            </a:p>
            <a:p>
              <a:r>
                <a:rPr lang="en-US" sz="2000" dirty="0">
                  <a:latin typeface="Century Gothic" panose="020B0502020202020204" pitchFamily="34" charset="0"/>
                </a:rPr>
                <a:t>    </a:t>
              </a:r>
              <a:r>
                <a:rPr lang="en-US" sz="2000" b="1" dirty="0">
                  <a:latin typeface="Century Gothic" panose="020B0502020202020204" pitchFamily="34" charset="0"/>
                </a:rPr>
                <a:t>Plan </a:t>
              </a:r>
              <a:r>
                <a:rPr lang="en-US" sz="2000" b="1" dirty="0" err="1">
                  <a:latin typeface="Century Gothic" panose="020B0502020202020204" pitchFamily="34" charset="0"/>
                </a:rPr>
                <a:t>Estatal</a:t>
              </a:r>
              <a:r>
                <a:rPr lang="en-US" sz="2000" b="1" dirty="0">
                  <a:latin typeface="Century Gothic" panose="020B0502020202020204" pitchFamily="34" charset="0"/>
                </a:rPr>
                <a:t> </a:t>
              </a:r>
              <a:r>
                <a:rPr lang="en-US" sz="2000" b="1" dirty="0" err="1">
                  <a:latin typeface="Century Gothic" panose="020B0502020202020204" pitchFamily="34" charset="0"/>
                </a:rPr>
                <a:t>Hídrico</a:t>
              </a:r>
              <a:r>
                <a:rPr lang="en-US" sz="2000" b="1" dirty="0">
                  <a:latin typeface="Century Gothic" panose="020B0502020202020204" pitchFamily="34" charset="0"/>
                </a:rPr>
                <a:t> 2040</a:t>
              </a:r>
              <a:r>
                <a:rPr lang="en-US" sz="2000" dirty="0">
                  <a:latin typeface="Century Gothic" panose="020B0502020202020204" pitchFamily="34" charset="0"/>
                </a:rPr>
                <a:t>. …….…………………..…….. </a:t>
              </a:r>
              <a:r>
                <a:rPr lang="en-US" sz="24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4.5 m /s </a:t>
              </a:r>
            </a:p>
            <a:p>
              <a:r>
                <a:rPr lang="en-US" sz="2000" b="1" dirty="0">
                  <a:latin typeface="Century Gothic" panose="020B0502020202020204" pitchFamily="34" charset="0"/>
                </a:rPr>
                <a:t>2. </a:t>
              </a:r>
              <a:r>
                <a:rPr lang="en-US" sz="2000" dirty="0" err="1">
                  <a:latin typeface="Century Gothic" panose="020B0502020202020204" pitchFamily="34" charset="0"/>
                </a:rPr>
                <a:t>Extracción</a:t>
              </a:r>
              <a:r>
                <a:rPr lang="en-US" sz="2000" dirty="0">
                  <a:latin typeface="Century Gothic" panose="020B0502020202020204" pitchFamily="34" charset="0"/>
                </a:rPr>
                <a:t> del </a:t>
              </a:r>
              <a:r>
                <a:rPr lang="en-US" sz="2000" dirty="0" err="1">
                  <a:latin typeface="Century Gothic" panose="020B0502020202020204" pitchFamily="34" charset="0"/>
                </a:rPr>
                <a:t>Bolsón</a:t>
              </a:r>
              <a:r>
                <a:rPr lang="en-US" sz="2000" dirty="0">
                  <a:latin typeface="Century Gothic" panose="020B0502020202020204" pitchFamily="34" charset="0"/>
                </a:rPr>
                <a:t> del </a:t>
              </a:r>
              <a:r>
                <a:rPr lang="en-US" sz="2000" dirty="0" err="1">
                  <a:latin typeface="Century Gothic" panose="020B0502020202020204" pitchFamily="34" charset="0"/>
                </a:rPr>
                <a:t>Hueco</a:t>
              </a:r>
              <a:r>
                <a:rPr lang="en-US" sz="2000" dirty="0">
                  <a:latin typeface="Century Gothic" panose="020B0502020202020204" pitchFamily="34" charset="0"/>
                </a:rPr>
                <a:t> ………………………</a:t>
              </a:r>
              <a:r>
                <a:rPr lang="en-US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1.5 m /s</a:t>
              </a:r>
            </a:p>
            <a:p>
              <a:r>
                <a:rPr lang="en-US" sz="2000" b="1" dirty="0">
                  <a:latin typeface="Century Gothic" panose="020B0502020202020204" pitchFamily="34" charset="0"/>
                </a:rPr>
                <a:t>                                                                                             </a:t>
              </a:r>
            </a:p>
            <a:p>
              <a:r>
                <a:rPr lang="en-US" sz="2000" b="1" dirty="0">
                  <a:latin typeface="Century Gothic" panose="020B0502020202020204" pitchFamily="34" charset="0"/>
                </a:rPr>
                <a:t>                          </a:t>
              </a:r>
              <a:r>
                <a:rPr lang="en-US" sz="2000" b="1" dirty="0" err="1">
                  <a:latin typeface="Century Gothic" panose="020B0502020202020204" pitchFamily="34" charset="0"/>
                </a:rPr>
                <a:t>Volumen</a:t>
              </a:r>
              <a:r>
                <a:rPr lang="en-US" sz="2000" b="1" dirty="0">
                  <a:latin typeface="Century Gothic" panose="020B0502020202020204" pitchFamily="34" charset="0"/>
                </a:rPr>
                <a:t> Total </a:t>
              </a:r>
              <a:r>
                <a:rPr lang="en-US" sz="2000" b="1" dirty="0" err="1">
                  <a:latin typeface="Century Gothic" panose="020B0502020202020204" pitchFamily="34" charset="0"/>
                </a:rPr>
                <a:t>Estimado</a:t>
              </a:r>
              <a:r>
                <a:rPr lang="en-US" sz="2000" b="1" dirty="0">
                  <a:latin typeface="Century Gothic" panose="020B0502020202020204" pitchFamily="34" charset="0"/>
                </a:rPr>
                <a:t> al 2030   ……. </a:t>
              </a:r>
              <a:r>
                <a:rPr lang="en-US" sz="2400" b="1" dirty="0">
                  <a:latin typeface="Century Gothic" panose="020B0502020202020204" pitchFamily="34" charset="0"/>
                </a:rPr>
                <a:t>6.0 m /s</a:t>
              </a:r>
              <a:endParaRPr lang="en-US" sz="2000" b="1" dirty="0">
                <a:latin typeface="Century Gothic" panose="020B0502020202020204" pitchFamily="34" charset="0"/>
              </a:endParaRPr>
            </a:p>
            <a:p>
              <a:r>
                <a:rPr lang="en-US" sz="2000" b="1" dirty="0">
                  <a:latin typeface="Century Gothic" panose="020B0502020202020204" pitchFamily="34" charset="0"/>
                </a:rPr>
                <a:t>3. </a:t>
              </a:r>
              <a:r>
                <a:rPr lang="en-US" sz="2000" dirty="0" err="1">
                  <a:latin typeface="Century Gothic" panose="020B0502020202020204" pitchFamily="34" charset="0"/>
                </a:rPr>
                <a:t>Recarga</a:t>
              </a:r>
              <a:r>
                <a:rPr lang="en-US" sz="2000" dirty="0">
                  <a:latin typeface="Century Gothic" panose="020B0502020202020204" pitchFamily="34" charset="0"/>
                </a:rPr>
                <a:t> Total </a:t>
              </a:r>
              <a:r>
                <a:rPr lang="en-US" sz="2000" dirty="0" err="1">
                  <a:latin typeface="Century Gothic" panose="020B0502020202020204" pitchFamily="34" charset="0"/>
                </a:rPr>
                <a:t>Estimada</a:t>
              </a:r>
              <a:r>
                <a:rPr lang="en-US" sz="2000" dirty="0">
                  <a:latin typeface="Century Gothic" panose="020B0502020202020204" pitchFamily="34" charset="0"/>
                </a:rPr>
                <a:t> del Bolson del </a:t>
              </a:r>
              <a:r>
                <a:rPr lang="en-US" sz="2000" dirty="0" err="1">
                  <a:latin typeface="Century Gothic" panose="020B0502020202020204" pitchFamily="34" charset="0"/>
                </a:rPr>
                <a:t>Hueco</a:t>
              </a:r>
              <a:r>
                <a:rPr lang="en-US" sz="2000" dirty="0">
                  <a:latin typeface="Century Gothic" panose="020B0502020202020204" pitchFamily="34" charset="0"/>
                </a:rPr>
                <a:t> :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US" sz="16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1.5 m³ /s (Natural) + 1.5 m³ /s (PEH 2040; R.I.E.)</a:t>
              </a:r>
              <a:r>
                <a:rPr lang="en-US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 …</a:t>
              </a:r>
              <a:r>
                <a:rPr lang="es-MX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…………….</a:t>
              </a:r>
              <a:r>
                <a:rPr lang="en-US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3.0 m /s</a:t>
              </a:r>
            </a:p>
            <a:p>
              <a:r>
                <a:rPr lang="en-US" sz="24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                                                               </a:t>
              </a:r>
              <a:r>
                <a:rPr lang="en-US" sz="12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R. I. E. </a:t>
              </a:r>
              <a:r>
                <a:rPr lang="en-US" sz="1200" b="1" dirty="0" err="1">
                  <a:solidFill>
                    <a:srgbClr val="008A3E"/>
                  </a:solidFill>
                  <a:latin typeface="Century Gothic" panose="020B0502020202020204" pitchFamily="34" charset="0"/>
                </a:rPr>
                <a:t>Recarga</a:t>
              </a:r>
              <a:r>
                <a:rPr lang="en-US" sz="12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200" b="1" dirty="0" err="1">
                  <a:solidFill>
                    <a:srgbClr val="008A3E"/>
                  </a:solidFill>
                  <a:latin typeface="Century Gothic" panose="020B0502020202020204" pitchFamily="34" charset="0"/>
                </a:rPr>
                <a:t>Inducida</a:t>
              </a:r>
              <a:r>
                <a:rPr lang="en-US" sz="12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r>
                <a:rPr lang="en-US" sz="12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                                                                                                                                                Escalable 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771800" y="4771172"/>
            <a:ext cx="3168352" cy="891430"/>
            <a:chOff x="2987824" y="4954290"/>
            <a:chExt cx="3168352" cy="891430"/>
          </a:xfrm>
        </p:grpSpPr>
        <p:sp>
          <p:nvSpPr>
            <p:cNvPr id="5" name="Rectángulo 4"/>
            <p:cNvSpPr/>
            <p:nvPr/>
          </p:nvSpPr>
          <p:spPr>
            <a:xfrm>
              <a:off x="3003122" y="4954290"/>
              <a:ext cx="3024336" cy="886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62 CuadroTexto"/>
            <p:cNvSpPr txBox="1"/>
            <p:nvPr/>
          </p:nvSpPr>
          <p:spPr>
            <a:xfrm>
              <a:off x="2987824" y="4983946"/>
              <a:ext cx="31683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8A3E"/>
                  </a:solidFill>
                  <a:latin typeface="Century Gothic" panose="020B0502020202020204" pitchFamily="34" charset="0"/>
                </a:rPr>
                <a:t>Recarga</a:t>
              </a:r>
              <a:r>
                <a:rPr lang="en-US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US" sz="2000" b="1" dirty="0" err="1">
                  <a:solidFill>
                    <a:srgbClr val="008A3E"/>
                  </a:solidFill>
                  <a:latin typeface="Century Gothic" panose="020B0502020202020204" pitchFamily="34" charset="0"/>
                </a:rPr>
                <a:t>Extracción</a:t>
              </a:r>
              <a:endParaRPr lang="en-US" sz="2000" b="1" dirty="0">
                <a:solidFill>
                  <a:srgbClr val="008A3E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ts val="2000"/>
                </a:lnSpc>
              </a:pPr>
              <a:r>
                <a:rPr lang="en-US" sz="20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  3.0 m /s</a:t>
              </a:r>
              <a:r>
                <a:rPr lang="en-US" sz="20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          </a:t>
              </a:r>
              <a:r>
                <a:rPr lang="en-US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1.5 m /s </a:t>
              </a:r>
            </a:p>
            <a:p>
              <a:pPr>
                <a:lnSpc>
                  <a:spcPts val="2000"/>
                </a:lnSpc>
              </a:pPr>
              <a:r>
                <a:rPr lang="en-US" sz="2000" b="1" dirty="0">
                  <a:latin typeface="Century Gothic" panose="020B0502020202020204" pitchFamily="34" charset="0"/>
                </a:rPr>
                <a:t> </a:t>
              </a:r>
              <a:r>
                <a:rPr lang="en-US" sz="2000" b="1" dirty="0" err="1">
                  <a:latin typeface="Century Gothic" panose="020B0502020202020204" pitchFamily="34" charset="0"/>
                </a:rPr>
                <a:t>Esquema</a:t>
              </a:r>
              <a:r>
                <a:rPr lang="en-US" sz="2000" b="1" dirty="0">
                  <a:latin typeface="Century Gothic" panose="020B0502020202020204" pitchFamily="34" charset="0"/>
                </a:rPr>
                <a:t> S</a:t>
              </a:r>
              <a:r>
                <a:rPr lang="es-MX" sz="2000" b="1" dirty="0" err="1">
                  <a:latin typeface="Century Gothic" panose="020B0502020202020204" pitchFamily="34" charset="0"/>
                </a:rPr>
                <a:t>ostenible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62 CuadroTexto"/>
            <p:cNvSpPr txBox="1"/>
            <p:nvPr/>
          </p:nvSpPr>
          <p:spPr>
            <a:xfrm>
              <a:off x="5504647" y="5167220"/>
              <a:ext cx="279648" cy="31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3</a:t>
              </a:r>
              <a:endParaRPr lang="en-US" sz="12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62 CuadroTexto"/>
            <p:cNvSpPr txBox="1"/>
            <p:nvPr/>
          </p:nvSpPr>
          <p:spPr>
            <a:xfrm>
              <a:off x="3820582" y="5155736"/>
              <a:ext cx="279648" cy="31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100" b="1" dirty="0">
                  <a:solidFill>
                    <a:srgbClr val="008A3E"/>
                  </a:solidFill>
                  <a:latin typeface="Century Gothic" panose="020B0502020202020204" pitchFamily="34" charset="0"/>
                </a:rPr>
                <a:t>3</a:t>
              </a:r>
              <a:endParaRPr lang="en-US" sz="1200" b="1" dirty="0">
                <a:solidFill>
                  <a:srgbClr val="008A3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62 CuadroTexto"/>
            <p:cNvSpPr txBox="1"/>
            <p:nvPr/>
          </p:nvSpPr>
          <p:spPr>
            <a:xfrm>
              <a:off x="4248477" y="5197279"/>
              <a:ext cx="250052" cy="38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s-MX" sz="3600" b="1" dirty="0">
                  <a:latin typeface="Century Gothic" panose="020B0502020202020204" pitchFamily="34" charset="0"/>
                </a:rPr>
                <a:t>&gt;</a:t>
              </a:r>
              <a:endParaRPr lang="en-US" sz="36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8" name="62 CuadroTexto"/>
          <p:cNvSpPr txBox="1"/>
          <p:nvPr/>
        </p:nvSpPr>
        <p:spPr>
          <a:xfrm>
            <a:off x="654708" y="5662602"/>
            <a:ext cx="7718781" cy="450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b="1" dirty="0">
                <a:latin typeface="Century Gothic" panose="020B0502020202020204" pitchFamily="34" charset="0"/>
              </a:rPr>
              <a:t>- </a:t>
            </a:r>
            <a:r>
              <a:rPr lang="en-US" b="1" dirty="0" err="1">
                <a:latin typeface="Century Gothic" panose="020B0502020202020204" pitchFamily="34" charset="0"/>
              </a:rPr>
              <a:t>Nuestro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bolsón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tendría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una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latin typeface="Century Gothic" panose="020B0502020202020204" pitchFamily="34" charset="0"/>
              </a:rPr>
              <a:t>recarga</a:t>
            </a:r>
            <a:r>
              <a:rPr lang="en-US" b="1" dirty="0">
                <a:latin typeface="Century Gothic" panose="020B0502020202020204" pitchFamily="34" charset="0"/>
              </a:rPr>
              <a:t> de 129’600,000.00 </a:t>
            </a:r>
            <a:r>
              <a:rPr lang="en-US" b="1" dirty="0" err="1">
                <a:latin typeface="Century Gothic" panose="020B0502020202020204" pitchFamily="34" charset="0"/>
              </a:rPr>
              <a:t>Lts</a:t>
            </a:r>
            <a:r>
              <a:rPr lang="en-US" b="1" dirty="0">
                <a:latin typeface="Century Gothic" panose="020B0502020202020204" pitchFamily="34" charset="0"/>
              </a:rPr>
              <a:t>. </a:t>
            </a:r>
            <a:r>
              <a:rPr lang="en-US" b="1" dirty="0" err="1">
                <a:latin typeface="Century Gothic" panose="020B0502020202020204" pitchFamily="34" charset="0"/>
              </a:rPr>
              <a:t>diarios</a:t>
            </a:r>
            <a:r>
              <a:rPr lang="es-MX" b="1">
                <a:latin typeface="Century Gothic" panose="020B0502020202020204" pitchFamily="34" charset="0"/>
              </a:rPr>
              <a:t> -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Rectángulo 37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CuadroTexto 38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6235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1"/>
          <a:stretch/>
        </p:blipFill>
        <p:spPr>
          <a:xfrm>
            <a:off x="5748" y="1427584"/>
            <a:ext cx="9144000" cy="4716042"/>
          </a:xfrm>
          <a:prstGeom prst="rect">
            <a:avLst/>
          </a:prstGeom>
        </p:spPr>
      </p:pic>
      <p:sp>
        <p:nvSpPr>
          <p:cNvPr id="19" name="18 Triángulo isósceles"/>
          <p:cNvSpPr/>
          <p:nvPr/>
        </p:nvSpPr>
        <p:spPr>
          <a:xfrm rot="10800000">
            <a:off x="-1332656" y="-747464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Triángulo isósceles"/>
          <p:cNvSpPr/>
          <p:nvPr/>
        </p:nvSpPr>
        <p:spPr>
          <a:xfrm>
            <a:off x="-1311948" y="7173415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653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9" name="28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0" name="29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26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ctángulo 1"/>
          <p:cNvSpPr/>
          <p:nvPr/>
        </p:nvSpPr>
        <p:spPr>
          <a:xfrm>
            <a:off x="251520" y="2670010"/>
            <a:ext cx="8712968" cy="1839110"/>
          </a:xfrm>
          <a:custGeom>
            <a:avLst/>
            <a:gdLst>
              <a:gd name="connsiteX0" fmla="*/ 0 w 9793088"/>
              <a:gd name="connsiteY0" fmla="*/ 0 h 771953"/>
              <a:gd name="connsiteX1" fmla="*/ 9793088 w 9793088"/>
              <a:gd name="connsiteY1" fmla="*/ 0 h 771953"/>
              <a:gd name="connsiteX2" fmla="*/ 9793088 w 9793088"/>
              <a:gd name="connsiteY2" fmla="*/ 771953 h 771953"/>
              <a:gd name="connsiteX3" fmla="*/ 0 w 9793088"/>
              <a:gd name="connsiteY3" fmla="*/ 771953 h 771953"/>
              <a:gd name="connsiteX4" fmla="*/ 0 w 9793088"/>
              <a:gd name="connsiteY4" fmla="*/ 0 h 771953"/>
              <a:gd name="connsiteX0" fmla="*/ 0 w 10021688"/>
              <a:gd name="connsiteY0" fmla="*/ 0 h 771953"/>
              <a:gd name="connsiteX1" fmla="*/ 10021688 w 10021688"/>
              <a:gd name="connsiteY1" fmla="*/ 0 h 771953"/>
              <a:gd name="connsiteX2" fmla="*/ 9793088 w 10021688"/>
              <a:gd name="connsiteY2" fmla="*/ 771953 h 771953"/>
              <a:gd name="connsiteX3" fmla="*/ 0 w 10021688"/>
              <a:gd name="connsiteY3" fmla="*/ 771953 h 771953"/>
              <a:gd name="connsiteX4" fmla="*/ 0 w 10021688"/>
              <a:gd name="connsiteY4" fmla="*/ 0 h 771953"/>
              <a:gd name="connsiteX0" fmla="*/ 183387 w 10205075"/>
              <a:gd name="connsiteY0" fmla="*/ 0 h 771953"/>
              <a:gd name="connsiteX1" fmla="*/ 10205075 w 10205075"/>
              <a:gd name="connsiteY1" fmla="*/ 0 h 771953"/>
              <a:gd name="connsiteX2" fmla="*/ 9976475 w 10205075"/>
              <a:gd name="connsiteY2" fmla="*/ 771953 h 771953"/>
              <a:gd name="connsiteX3" fmla="*/ 0 w 10205075"/>
              <a:gd name="connsiteY3" fmla="*/ 761328 h 771953"/>
              <a:gd name="connsiteX4" fmla="*/ 183387 w 10205075"/>
              <a:gd name="connsiteY4" fmla="*/ 0 h 771953"/>
              <a:gd name="connsiteX0" fmla="*/ 155879 w 10177567"/>
              <a:gd name="connsiteY0" fmla="*/ 0 h 771953"/>
              <a:gd name="connsiteX1" fmla="*/ 10177567 w 10177567"/>
              <a:gd name="connsiteY1" fmla="*/ 0 h 771953"/>
              <a:gd name="connsiteX2" fmla="*/ 9948967 w 10177567"/>
              <a:gd name="connsiteY2" fmla="*/ 771953 h 771953"/>
              <a:gd name="connsiteX3" fmla="*/ 0 w 10177567"/>
              <a:gd name="connsiteY3" fmla="*/ 771953 h 771953"/>
              <a:gd name="connsiteX4" fmla="*/ 155879 w 10177567"/>
              <a:gd name="connsiteY4" fmla="*/ 0 h 77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567" h="771953">
                <a:moveTo>
                  <a:pt x="155879" y="0"/>
                </a:moveTo>
                <a:lnTo>
                  <a:pt x="10177567" y="0"/>
                </a:lnTo>
                <a:lnTo>
                  <a:pt x="9948967" y="771953"/>
                </a:lnTo>
                <a:lnTo>
                  <a:pt x="0" y="771953"/>
                </a:lnTo>
                <a:lnTo>
                  <a:pt x="155879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15 CuadroTexto"/>
          <p:cNvSpPr txBox="1"/>
          <p:nvPr/>
        </p:nvSpPr>
        <p:spPr>
          <a:xfrm>
            <a:off x="179512" y="2622391"/>
            <a:ext cx="8648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 </a:t>
            </a:r>
            <a:r>
              <a:rPr lang="en-US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conservación</a:t>
            </a:r>
            <a:r>
              <a:rPr lang="en-US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y </a:t>
            </a:r>
            <a:r>
              <a:rPr lang="en-US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cuidado</a:t>
            </a:r>
            <a:r>
              <a:rPr lang="en-US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 </a:t>
            </a:r>
            <a:r>
              <a:rPr lang="en-US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nuestro</a:t>
            </a:r>
            <a:r>
              <a:rPr lang="en-US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bolsón</a:t>
            </a:r>
            <a:r>
              <a:rPr lang="en-US" sz="2000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000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</a:t>
            </a:r>
            <a:r>
              <a:rPr lang="en-US" sz="2000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la </a:t>
            </a:r>
            <a:r>
              <a:rPr lang="en-US" sz="2000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vida</a:t>
            </a:r>
            <a:r>
              <a:rPr lang="en-US" sz="2000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y </a:t>
            </a:r>
            <a:r>
              <a:rPr lang="en-US" sz="2000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futuro</a:t>
            </a:r>
            <a:r>
              <a:rPr lang="en-US" sz="2000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kern="1400" spc="150" dirty="0" err="1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nuestra</a:t>
            </a:r>
            <a:r>
              <a:rPr lang="en-US" sz="2000" i="1" kern="1400" spc="150" dirty="0">
                <a:solidFill>
                  <a:srgbClr val="00424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ciudad</a:t>
            </a:r>
            <a:endParaRPr lang="en-US" i="1" kern="1400" spc="150" dirty="0">
              <a:solidFill>
                <a:srgbClr val="00424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kern="1400" spc="150" dirty="0">
                <a:solidFill>
                  <a:srgbClr val="004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n-US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INVOLUCRA LA PARTICIPACIÓN </a:t>
            </a:r>
          </a:p>
          <a:p>
            <a:pPr algn="ctr"/>
            <a:r>
              <a:rPr lang="en-US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ACTIVA DE TODOS: </a:t>
            </a:r>
            <a:endParaRPr lang="es-ES" sz="2000" i="1" kern="1400" spc="150" dirty="0">
              <a:solidFill>
                <a:srgbClr val="008A3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CIUDADANOS,</a:t>
            </a:r>
            <a:r>
              <a:rPr lang="es-ES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GOBIERNO,</a:t>
            </a:r>
            <a:r>
              <a:rPr lang="es-MX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SECTOR EDUCATIVO</a:t>
            </a:r>
            <a:r>
              <a:rPr lang="es-ES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</a:t>
            </a:r>
            <a:r>
              <a:rPr lang="es-MX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SECTOR </a:t>
            </a:r>
            <a:r>
              <a:rPr lang="es-MX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EMPRESARIAL, </a:t>
            </a:r>
            <a:r>
              <a:rPr lang="en-US" sz="2000" i="1" kern="1400" spc="150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PRIVADO Y ASOCIACIONES”</a:t>
            </a:r>
            <a:endParaRPr lang="en-US" i="1" kern="1400" spc="150" dirty="0">
              <a:solidFill>
                <a:srgbClr val="008A3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kern="1400" spc="150" dirty="0">
                <a:solidFill>
                  <a:srgbClr val="0042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endParaRPr lang="es-MX" sz="2500" i="1" kern="1400" spc="150" dirty="0">
              <a:solidFill>
                <a:srgbClr val="0042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3212" y="692696"/>
            <a:ext cx="9141464" cy="1607348"/>
          </a:xfrm>
          <a:prstGeom prst="rect">
            <a:avLst/>
          </a:prstGeom>
          <a:solidFill>
            <a:srgbClr val="1887D6">
              <a:alpha val="74118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E8B"/>
              </a:solidFill>
            </a:endParaRPr>
          </a:p>
        </p:txBody>
      </p:sp>
      <p:sp>
        <p:nvSpPr>
          <p:cNvPr id="14" name="62 CuadroTexto"/>
          <p:cNvSpPr txBox="1"/>
          <p:nvPr/>
        </p:nvSpPr>
        <p:spPr>
          <a:xfrm>
            <a:off x="1819075" y="764704"/>
            <a:ext cx="5660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 AGUA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HOY TENEMOS,</a:t>
            </a:r>
          </a:p>
        </p:txBody>
      </p:sp>
      <p:sp>
        <p:nvSpPr>
          <p:cNvPr id="22" name="62 CuadroTexto"/>
          <p:cNvSpPr txBox="1"/>
          <p:nvPr/>
        </p:nvSpPr>
        <p:spPr>
          <a:xfrm>
            <a:off x="342545" y="1196752"/>
            <a:ext cx="844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LA ESTAMOS HEREDANDO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NUESTROS PADRES,</a:t>
            </a:r>
          </a:p>
        </p:txBody>
      </p:sp>
      <p:sp>
        <p:nvSpPr>
          <p:cNvPr id="23" name="62 CuadroTexto"/>
          <p:cNvSpPr txBox="1"/>
          <p:nvPr/>
        </p:nvSpPr>
        <p:spPr>
          <a:xfrm>
            <a:off x="-48005" y="1556792"/>
            <a:ext cx="925150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ESTAMOS TOMANDO PRESTADA A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 HIJOS”</a:t>
            </a:r>
          </a:p>
          <a:p>
            <a:pPr algn="ctr">
              <a:lnSpc>
                <a:spcPts val="1800"/>
              </a:lnSpc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Cumbre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Río 1992</a:t>
            </a:r>
          </a:p>
        </p:txBody>
      </p:sp>
      <p:sp>
        <p:nvSpPr>
          <p:cNvPr id="26" name="Rectángulo 1"/>
          <p:cNvSpPr/>
          <p:nvPr/>
        </p:nvSpPr>
        <p:spPr>
          <a:xfrm>
            <a:off x="-3212" y="4892232"/>
            <a:ext cx="4652741" cy="664759"/>
          </a:xfrm>
          <a:custGeom>
            <a:avLst/>
            <a:gdLst>
              <a:gd name="connsiteX0" fmla="*/ 0 w 9793088"/>
              <a:gd name="connsiteY0" fmla="*/ 0 h 771953"/>
              <a:gd name="connsiteX1" fmla="*/ 9793088 w 9793088"/>
              <a:gd name="connsiteY1" fmla="*/ 0 h 771953"/>
              <a:gd name="connsiteX2" fmla="*/ 9793088 w 9793088"/>
              <a:gd name="connsiteY2" fmla="*/ 771953 h 771953"/>
              <a:gd name="connsiteX3" fmla="*/ 0 w 9793088"/>
              <a:gd name="connsiteY3" fmla="*/ 771953 h 771953"/>
              <a:gd name="connsiteX4" fmla="*/ 0 w 9793088"/>
              <a:gd name="connsiteY4" fmla="*/ 0 h 771953"/>
              <a:gd name="connsiteX0" fmla="*/ 0 w 10021688"/>
              <a:gd name="connsiteY0" fmla="*/ 0 h 771953"/>
              <a:gd name="connsiteX1" fmla="*/ 10021688 w 10021688"/>
              <a:gd name="connsiteY1" fmla="*/ 0 h 771953"/>
              <a:gd name="connsiteX2" fmla="*/ 9793088 w 10021688"/>
              <a:gd name="connsiteY2" fmla="*/ 771953 h 771953"/>
              <a:gd name="connsiteX3" fmla="*/ 0 w 10021688"/>
              <a:gd name="connsiteY3" fmla="*/ 771953 h 771953"/>
              <a:gd name="connsiteX4" fmla="*/ 0 w 10021688"/>
              <a:gd name="connsiteY4" fmla="*/ 0 h 771953"/>
              <a:gd name="connsiteX0" fmla="*/ 183387 w 10205075"/>
              <a:gd name="connsiteY0" fmla="*/ 0 h 771953"/>
              <a:gd name="connsiteX1" fmla="*/ 10205075 w 10205075"/>
              <a:gd name="connsiteY1" fmla="*/ 0 h 771953"/>
              <a:gd name="connsiteX2" fmla="*/ 9976475 w 10205075"/>
              <a:gd name="connsiteY2" fmla="*/ 771953 h 771953"/>
              <a:gd name="connsiteX3" fmla="*/ 0 w 10205075"/>
              <a:gd name="connsiteY3" fmla="*/ 761328 h 771953"/>
              <a:gd name="connsiteX4" fmla="*/ 183387 w 10205075"/>
              <a:gd name="connsiteY4" fmla="*/ 0 h 771953"/>
              <a:gd name="connsiteX0" fmla="*/ 155879 w 10177567"/>
              <a:gd name="connsiteY0" fmla="*/ 0 h 771953"/>
              <a:gd name="connsiteX1" fmla="*/ 10177567 w 10177567"/>
              <a:gd name="connsiteY1" fmla="*/ 0 h 771953"/>
              <a:gd name="connsiteX2" fmla="*/ 9948967 w 10177567"/>
              <a:gd name="connsiteY2" fmla="*/ 771953 h 771953"/>
              <a:gd name="connsiteX3" fmla="*/ 0 w 10177567"/>
              <a:gd name="connsiteY3" fmla="*/ 771953 h 771953"/>
              <a:gd name="connsiteX4" fmla="*/ 155879 w 10177567"/>
              <a:gd name="connsiteY4" fmla="*/ 0 h 77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567" h="771953">
                <a:moveTo>
                  <a:pt x="155879" y="0"/>
                </a:moveTo>
                <a:lnTo>
                  <a:pt x="10177567" y="0"/>
                </a:lnTo>
                <a:lnTo>
                  <a:pt x="9948967" y="771953"/>
                </a:lnTo>
                <a:lnTo>
                  <a:pt x="0" y="771953"/>
                </a:lnTo>
                <a:lnTo>
                  <a:pt x="155879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ángulo 1"/>
          <p:cNvSpPr/>
          <p:nvPr/>
        </p:nvSpPr>
        <p:spPr>
          <a:xfrm>
            <a:off x="4572000" y="5353309"/>
            <a:ext cx="4494471" cy="664759"/>
          </a:xfrm>
          <a:custGeom>
            <a:avLst/>
            <a:gdLst>
              <a:gd name="connsiteX0" fmla="*/ 0 w 9793088"/>
              <a:gd name="connsiteY0" fmla="*/ 0 h 771953"/>
              <a:gd name="connsiteX1" fmla="*/ 9793088 w 9793088"/>
              <a:gd name="connsiteY1" fmla="*/ 0 h 771953"/>
              <a:gd name="connsiteX2" fmla="*/ 9793088 w 9793088"/>
              <a:gd name="connsiteY2" fmla="*/ 771953 h 771953"/>
              <a:gd name="connsiteX3" fmla="*/ 0 w 9793088"/>
              <a:gd name="connsiteY3" fmla="*/ 771953 h 771953"/>
              <a:gd name="connsiteX4" fmla="*/ 0 w 9793088"/>
              <a:gd name="connsiteY4" fmla="*/ 0 h 771953"/>
              <a:gd name="connsiteX0" fmla="*/ 0 w 10021688"/>
              <a:gd name="connsiteY0" fmla="*/ 0 h 771953"/>
              <a:gd name="connsiteX1" fmla="*/ 10021688 w 10021688"/>
              <a:gd name="connsiteY1" fmla="*/ 0 h 771953"/>
              <a:gd name="connsiteX2" fmla="*/ 9793088 w 10021688"/>
              <a:gd name="connsiteY2" fmla="*/ 771953 h 771953"/>
              <a:gd name="connsiteX3" fmla="*/ 0 w 10021688"/>
              <a:gd name="connsiteY3" fmla="*/ 771953 h 771953"/>
              <a:gd name="connsiteX4" fmla="*/ 0 w 10021688"/>
              <a:gd name="connsiteY4" fmla="*/ 0 h 771953"/>
              <a:gd name="connsiteX0" fmla="*/ 183387 w 10205075"/>
              <a:gd name="connsiteY0" fmla="*/ 0 h 771953"/>
              <a:gd name="connsiteX1" fmla="*/ 10205075 w 10205075"/>
              <a:gd name="connsiteY1" fmla="*/ 0 h 771953"/>
              <a:gd name="connsiteX2" fmla="*/ 9976475 w 10205075"/>
              <a:gd name="connsiteY2" fmla="*/ 771953 h 771953"/>
              <a:gd name="connsiteX3" fmla="*/ 0 w 10205075"/>
              <a:gd name="connsiteY3" fmla="*/ 761328 h 771953"/>
              <a:gd name="connsiteX4" fmla="*/ 183387 w 10205075"/>
              <a:gd name="connsiteY4" fmla="*/ 0 h 771953"/>
              <a:gd name="connsiteX0" fmla="*/ 155879 w 10177567"/>
              <a:gd name="connsiteY0" fmla="*/ 0 h 771953"/>
              <a:gd name="connsiteX1" fmla="*/ 10177567 w 10177567"/>
              <a:gd name="connsiteY1" fmla="*/ 0 h 771953"/>
              <a:gd name="connsiteX2" fmla="*/ 9948967 w 10177567"/>
              <a:gd name="connsiteY2" fmla="*/ 771953 h 771953"/>
              <a:gd name="connsiteX3" fmla="*/ 0 w 10177567"/>
              <a:gd name="connsiteY3" fmla="*/ 771953 h 771953"/>
              <a:gd name="connsiteX4" fmla="*/ 155879 w 10177567"/>
              <a:gd name="connsiteY4" fmla="*/ 0 h 77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7567" h="771953">
                <a:moveTo>
                  <a:pt x="155879" y="0"/>
                </a:moveTo>
                <a:lnTo>
                  <a:pt x="10177567" y="0"/>
                </a:lnTo>
                <a:lnTo>
                  <a:pt x="9948967" y="771953"/>
                </a:lnTo>
                <a:lnTo>
                  <a:pt x="0" y="771953"/>
                </a:lnTo>
                <a:lnTo>
                  <a:pt x="155879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2 CuadroTexto"/>
          <p:cNvSpPr txBox="1"/>
          <p:nvPr/>
        </p:nvSpPr>
        <p:spPr>
          <a:xfrm>
            <a:off x="107504" y="4941168"/>
            <a:ext cx="4381456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1973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 UNA MISIÓN DE VIDA</a:t>
            </a:r>
          </a:p>
        </p:txBody>
      </p:sp>
      <p:sp>
        <p:nvSpPr>
          <p:cNvPr id="25" name="62 CuadroTexto"/>
          <p:cNvSpPr txBox="1"/>
          <p:nvPr/>
        </p:nvSpPr>
        <p:spPr>
          <a:xfrm>
            <a:off x="4324500" y="5301208"/>
            <a:ext cx="46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32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000" b="1" i="1" dirty="0">
                <a:solidFill>
                  <a:srgbClr val="1973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RETO DE TODOS !</a:t>
            </a:r>
            <a:endParaRPr lang="en-US" sz="3000" b="1" dirty="0">
              <a:solidFill>
                <a:srgbClr val="1973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204446"/>
            <a:ext cx="9144000" cy="653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1574 L 0.00121 0.2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8" grpId="0"/>
      <p:bldP spid="4" grpId="0" animBg="1"/>
      <p:bldP spid="14" grpId="0"/>
      <p:bldP spid="22" grpId="0"/>
      <p:bldP spid="23" grpId="0"/>
      <p:bldP spid="26" grpId="0" animBg="1"/>
      <p:bldP spid="27" grpId="0" animBg="1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Triángulo isósceles"/>
          <p:cNvSpPr/>
          <p:nvPr/>
        </p:nvSpPr>
        <p:spPr>
          <a:xfrm rot="10800000">
            <a:off x="4047239" y="-891480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9" name="28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0" name="29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27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8172400" y="836712"/>
            <a:ext cx="64807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62 CuadroTexto"/>
          <p:cNvSpPr txBox="1"/>
          <p:nvPr/>
        </p:nvSpPr>
        <p:spPr>
          <a:xfrm>
            <a:off x="311401" y="1196752"/>
            <a:ext cx="8620117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BIBLIOGRAFÍA</a:t>
            </a:r>
          </a:p>
          <a:p>
            <a:r>
              <a:rPr lang="en-US" sz="1600" b="1" dirty="0"/>
              <a:t>-</a:t>
            </a:r>
            <a:r>
              <a:rPr lang="en-US" sz="1600" b="1" dirty="0" err="1"/>
              <a:t>Problemática</a:t>
            </a:r>
            <a:r>
              <a:rPr lang="en-US" sz="1600" b="1" dirty="0"/>
              <a:t> del </a:t>
            </a:r>
            <a:r>
              <a:rPr lang="en-US" sz="1600" b="1" dirty="0" err="1"/>
              <a:t>agua</a:t>
            </a:r>
            <a:r>
              <a:rPr lang="en-US" sz="1600" b="1" dirty="0"/>
              <a:t> y </a:t>
            </a:r>
            <a:r>
              <a:rPr lang="en-US" sz="1600" b="1" dirty="0" err="1"/>
              <a:t>crecimiento</a:t>
            </a:r>
            <a:r>
              <a:rPr lang="en-US" sz="1600" b="1" dirty="0"/>
              <a:t> </a:t>
            </a:r>
            <a:r>
              <a:rPr lang="en-US" sz="1600" b="1" dirty="0" err="1"/>
              <a:t>urbano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Cd. Juárez </a:t>
            </a:r>
            <a:r>
              <a:rPr lang="en-US" sz="1600" b="1" dirty="0" err="1"/>
              <a:t>Chih</a:t>
            </a:r>
            <a:r>
              <a:rPr lang="en-US" sz="1600" b="1" dirty="0"/>
              <a:t>.</a:t>
            </a:r>
          </a:p>
          <a:p>
            <a:r>
              <a:rPr lang="en-US" sz="1400" dirty="0"/>
              <a:t>Jorge A. Salas-Plata Mendoza , Ph.D. </a:t>
            </a:r>
            <a:r>
              <a:rPr lang="en-US" sz="1400" dirty="0" err="1"/>
              <a:t>Profesor</a:t>
            </a:r>
            <a:r>
              <a:rPr lang="en-US" sz="1400" dirty="0"/>
              <a:t> </a:t>
            </a:r>
            <a:r>
              <a:rPr lang="en-US" sz="1400" dirty="0" err="1"/>
              <a:t>investigador</a:t>
            </a:r>
            <a:r>
              <a:rPr lang="en-US" sz="1400" dirty="0"/>
              <a:t> de la U.A.C.J. </a:t>
            </a:r>
          </a:p>
          <a:p>
            <a:r>
              <a:rPr lang="en-US" sz="1600" b="1" dirty="0"/>
              <a:t>-</a:t>
            </a:r>
            <a:r>
              <a:rPr lang="en-US" sz="1600" b="1" dirty="0" err="1"/>
              <a:t>Laudato</a:t>
            </a:r>
            <a:r>
              <a:rPr lang="en-US" sz="1600" b="1" dirty="0"/>
              <a:t> Si </a:t>
            </a:r>
            <a:r>
              <a:rPr lang="en-US" sz="1400" dirty="0"/>
              <a:t>(</a:t>
            </a:r>
            <a:r>
              <a:rPr lang="en-US" sz="1400" dirty="0" err="1"/>
              <a:t>Encíclica</a:t>
            </a:r>
            <a:r>
              <a:rPr lang="en-US" sz="1400" dirty="0"/>
              <a:t> del Papa Francisco)</a:t>
            </a:r>
          </a:p>
          <a:p>
            <a:r>
              <a:rPr lang="en-US" sz="1600" b="1" dirty="0"/>
              <a:t>-La Ciudad </a:t>
            </a:r>
            <a:r>
              <a:rPr lang="en-US" sz="1600" b="1" dirty="0" err="1"/>
              <a:t>Posible</a:t>
            </a:r>
            <a:r>
              <a:rPr lang="en-US" sz="1600" b="1" dirty="0"/>
              <a:t> </a:t>
            </a:r>
            <a:r>
              <a:rPr lang="en-US" sz="1400" dirty="0"/>
              <a:t>(IMIP) </a:t>
            </a:r>
          </a:p>
          <a:p>
            <a:r>
              <a:rPr lang="en-US" sz="1600" b="1" dirty="0"/>
              <a:t>CONSULTAR: </a:t>
            </a:r>
          </a:p>
          <a:p>
            <a:r>
              <a:rPr lang="en-US" sz="1400" b="1" dirty="0"/>
              <a:t>Paleta Vegetal Desértica Para Ciudad Juárez - El Paso Texas / IMIP – Parques y Jardines </a:t>
            </a:r>
          </a:p>
          <a:p>
            <a:r>
              <a:rPr lang="es-MX" sz="1600" b="1" dirty="0"/>
              <a:t>-Plan Estatal Hídrico 2040</a:t>
            </a:r>
          </a:p>
          <a:p>
            <a:r>
              <a:rPr lang="en-US" sz="1600" b="1" dirty="0"/>
              <a:t>-Actualización Del Plan Maestro De La JMAS, Juárez</a:t>
            </a:r>
          </a:p>
          <a:p>
            <a:endParaRPr lang="en-US" sz="1600" b="1" dirty="0"/>
          </a:p>
          <a:p>
            <a:endParaRPr lang="en-US" sz="1400" dirty="0"/>
          </a:p>
          <a:p>
            <a:endParaRPr lang="en-US" sz="1600" b="1" dirty="0"/>
          </a:p>
          <a:p>
            <a:r>
              <a:rPr lang="en-US" sz="1600" b="1" dirty="0"/>
              <a:t>SUGERENCIAS:</a:t>
            </a:r>
          </a:p>
          <a:p>
            <a:r>
              <a:rPr lang="en-US" sz="1600" dirty="0" err="1"/>
              <a:t>Temas</a:t>
            </a:r>
            <a:r>
              <a:rPr lang="en-US" sz="1600" dirty="0"/>
              <a:t> de </a:t>
            </a:r>
            <a:r>
              <a:rPr lang="en-US" sz="1600" dirty="0" err="1"/>
              <a:t>presentaciones</a:t>
            </a:r>
            <a:r>
              <a:rPr lang="en-US" sz="1600" dirty="0"/>
              <a:t> </a:t>
            </a:r>
            <a:r>
              <a:rPr lang="en-US" sz="1600" dirty="0" err="1"/>
              <a:t>disponibles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YouTube</a:t>
            </a:r>
          </a:p>
          <a:p>
            <a:r>
              <a:rPr lang="en-US" sz="1600" b="1" dirty="0"/>
              <a:t>-</a:t>
            </a:r>
            <a:r>
              <a:rPr lang="en-US" sz="1600" b="1" dirty="0" err="1"/>
              <a:t>Cambio</a:t>
            </a:r>
            <a:r>
              <a:rPr lang="en-US" sz="1600" b="1" dirty="0"/>
              <a:t> </a:t>
            </a:r>
            <a:r>
              <a:rPr lang="en-US" sz="1600" b="1" dirty="0" err="1"/>
              <a:t>climático</a:t>
            </a:r>
            <a:r>
              <a:rPr lang="en-US" sz="1600" b="1" dirty="0"/>
              <a:t>                          		 -</a:t>
            </a:r>
            <a:r>
              <a:rPr lang="en-US" sz="1600" b="1" dirty="0" err="1"/>
              <a:t>Cultura</a:t>
            </a:r>
            <a:r>
              <a:rPr lang="en-US" sz="1600" b="1" dirty="0"/>
              <a:t> del Agua</a:t>
            </a:r>
          </a:p>
          <a:p>
            <a:r>
              <a:rPr lang="en-US" sz="1600" b="1" dirty="0"/>
              <a:t>-</a:t>
            </a:r>
            <a:r>
              <a:rPr lang="en-US" sz="1600" b="1" dirty="0" err="1"/>
              <a:t>Efecto</a:t>
            </a:r>
            <a:r>
              <a:rPr lang="en-US" sz="1600" b="1" dirty="0"/>
              <a:t> </a:t>
            </a:r>
            <a:r>
              <a:rPr lang="en-US" sz="1600" b="1" dirty="0" err="1"/>
              <a:t>invernadero</a:t>
            </a:r>
            <a:r>
              <a:rPr lang="en-US" sz="1600" b="1" dirty="0"/>
              <a:t>                       		 -El Agua en </a:t>
            </a:r>
            <a:r>
              <a:rPr lang="en-US" sz="1600" b="1" dirty="0" err="1"/>
              <a:t>nuestro</a:t>
            </a:r>
            <a:r>
              <a:rPr lang="en-US" sz="1600" b="1" dirty="0"/>
              <a:t> </a:t>
            </a:r>
            <a:r>
              <a:rPr lang="en-US" sz="1600" b="1" dirty="0" err="1"/>
              <a:t>planeta</a:t>
            </a:r>
            <a:endParaRPr lang="en-US" sz="1600" b="1" dirty="0"/>
          </a:p>
          <a:p>
            <a:r>
              <a:rPr lang="en-US" sz="1600" b="1" dirty="0"/>
              <a:t>-</a:t>
            </a:r>
            <a:r>
              <a:rPr lang="en-US" sz="1600" b="1" dirty="0" err="1"/>
              <a:t>Derretimiento</a:t>
            </a:r>
            <a:r>
              <a:rPr lang="en-US" sz="1600" b="1" dirty="0"/>
              <a:t> de los </a:t>
            </a:r>
            <a:r>
              <a:rPr lang="en-US" sz="1600" b="1" dirty="0" err="1"/>
              <a:t>polos</a:t>
            </a:r>
            <a:r>
              <a:rPr lang="en-US" sz="1600" b="1" dirty="0"/>
              <a:t>        		 -Documental de National Geographic “6 </a:t>
            </a:r>
            <a:r>
              <a:rPr lang="en-US" sz="1600" b="1" dirty="0" err="1"/>
              <a:t>Grados</a:t>
            </a:r>
            <a:r>
              <a:rPr lang="en-US" sz="1600" b="1" dirty="0"/>
              <a:t>”</a:t>
            </a:r>
          </a:p>
          <a:p>
            <a:r>
              <a:rPr lang="en-US" sz="1600" b="1" dirty="0"/>
              <a:t>-</a:t>
            </a:r>
            <a:r>
              <a:rPr lang="en-US" sz="1600" b="1" dirty="0" err="1"/>
              <a:t>Una</a:t>
            </a:r>
            <a:r>
              <a:rPr lang="en-US" sz="1600" b="1" dirty="0"/>
              <a:t> </a:t>
            </a:r>
            <a:r>
              <a:rPr lang="en-US" sz="1600" b="1" dirty="0" err="1"/>
              <a:t>Verdad</a:t>
            </a:r>
            <a:r>
              <a:rPr lang="en-US" sz="1600" b="1" dirty="0"/>
              <a:t> </a:t>
            </a:r>
            <a:r>
              <a:rPr lang="en-US" sz="1600" b="1" dirty="0" err="1"/>
              <a:t>Incomoda</a:t>
            </a:r>
            <a:r>
              <a:rPr lang="en-US" sz="1600" b="1" dirty="0"/>
              <a:t> – Al Gore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Consultar</a:t>
            </a:r>
            <a:r>
              <a:rPr lang="en-US" sz="1600" dirty="0"/>
              <a:t> link https://www.jmasjuarez.gob.mx/para </a:t>
            </a:r>
            <a:r>
              <a:rPr lang="en-US" sz="1600" dirty="0" err="1"/>
              <a:t>pláticas</a:t>
            </a:r>
            <a:r>
              <a:rPr lang="en-US" sz="1600" dirty="0"/>
              <a:t>  de </a:t>
            </a:r>
            <a:r>
              <a:rPr lang="en-US" sz="1600" dirty="0" err="1"/>
              <a:t>cultura</a:t>
            </a:r>
            <a:r>
              <a:rPr lang="en-US" sz="1600" dirty="0"/>
              <a:t> </a:t>
            </a:r>
            <a:r>
              <a:rPr lang="en-US" sz="1600" dirty="0" err="1"/>
              <a:t>diferentes</a:t>
            </a:r>
            <a:r>
              <a:rPr lang="en-US" sz="1600" dirty="0"/>
              <a:t> </a:t>
            </a:r>
            <a:r>
              <a:rPr lang="en-US" sz="1600" dirty="0" err="1"/>
              <a:t>niveles</a:t>
            </a:r>
            <a:r>
              <a:rPr lang="en-US" sz="1600" dirty="0"/>
              <a:t> </a:t>
            </a:r>
            <a:r>
              <a:rPr lang="en-US" sz="1600" dirty="0" err="1"/>
              <a:t>educativos</a:t>
            </a:r>
            <a:endParaRPr lang="en-US" sz="1600" dirty="0"/>
          </a:p>
          <a:p>
            <a:r>
              <a:rPr lang="en-US" sz="1600" dirty="0" err="1"/>
              <a:t>Apartado</a:t>
            </a:r>
            <a:r>
              <a:rPr lang="en-US" sz="1600" dirty="0"/>
              <a:t> del </a:t>
            </a:r>
            <a:r>
              <a:rPr lang="en-US" sz="1600" dirty="0" err="1"/>
              <a:t>Departamento</a:t>
            </a:r>
            <a:r>
              <a:rPr lang="en-US" sz="1600" dirty="0"/>
              <a:t> de Cultura del Agua (</a:t>
            </a:r>
            <a:r>
              <a:rPr lang="en-US" sz="1600" dirty="0" err="1"/>
              <a:t>Básico</a:t>
            </a:r>
            <a:r>
              <a:rPr lang="en-US" sz="1600" dirty="0"/>
              <a:t>, </a:t>
            </a:r>
            <a:r>
              <a:rPr lang="en-US" sz="1600" dirty="0" err="1"/>
              <a:t>Básico</a:t>
            </a:r>
            <a:r>
              <a:rPr lang="en-US" sz="1600" dirty="0"/>
              <a:t> Medio y Superior)</a:t>
            </a:r>
          </a:p>
          <a:p>
            <a:endParaRPr lang="en-US" sz="2400" b="1" dirty="0"/>
          </a:p>
          <a:p>
            <a:endParaRPr lang="en-US" sz="2800" dirty="0"/>
          </a:p>
        </p:txBody>
      </p:sp>
      <p:sp>
        <p:nvSpPr>
          <p:cNvPr id="17" name="Rectángulo 16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10546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4 L 0.00122 0.234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28 Grupo"/>
          <p:cNvGrpSpPr/>
          <p:nvPr/>
        </p:nvGrpSpPr>
        <p:grpSpPr>
          <a:xfrm>
            <a:off x="9972600" y="5723964"/>
            <a:ext cx="827584" cy="369332"/>
            <a:chOff x="9972600" y="5723964"/>
            <a:chExt cx="827584" cy="369332"/>
          </a:xfrm>
        </p:grpSpPr>
        <p:grpSp>
          <p:nvGrpSpPr>
            <p:cNvPr id="30" name="29 Grupo"/>
            <p:cNvGrpSpPr/>
            <p:nvPr/>
          </p:nvGrpSpPr>
          <p:grpSpPr>
            <a:xfrm>
              <a:off x="10044608" y="5803653"/>
              <a:ext cx="755576" cy="216025"/>
              <a:chOff x="8352928" y="5734864"/>
              <a:chExt cx="755576" cy="216025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8676456" y="5734864"/>
                <a:ext cx="432048" cy="214415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3" name="32 Rectángulo"/>
              <p:cNvSpPr/>
              <p:nvPr/>
            </p:nvSpPr>
            <p:spPr>
              <a:xfrm>
                <a:off x="8352928" y="5734865"/>
                <a:ext cx="269776" cy="216024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9972600" y="572396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28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62 CuadroTexto"/>
          <p:cNvSpPr txBox="1"/>
          <p:nvPr/>
        </p:nvSpPr>
        <p:spPr>
          <a:xfrm>
            <a:off x="1309824" y="692696"/>
            <a:ext cx="6380336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LINKS PARA ACCIONES CORRECTIVAS</a:t>
            </a:r>
          </a:p>
          <a:p>
            <a:pPr algn="ctr"/>
            <a:endParaRPr lang="en-US" sz="2400" dirty="0"/>
          </a:p>
          <a:p>
            <a:pPr algn="ctr"/>
            <a:r>
              <a:rPr lang="en-US" sz="2000" b="1" dirty="0"/>
              <a:t>-Paleta Vegetal </a:t>
            </a:r>
            <a:r>
              <a:rPr lang="en-US" sz="2000" b="1" dirty="0" err="1"/>
              <a:t>Desértica</a:t>
            </a:r>
            <a:r>
              <a:rPr lang="en-US" sz="2000" b="1" dirty="0"/>
              <a:t>:</a:t>
            </a:r>
          </a:p>
          <a:p>
            <a:pPr algn="ctr"/>
            <a:r>
              <a:rPr lang="en-US" sz="1600" b="1" dirty="0">
                <a:hlinkClick r:id="rId2"/>
              </a:rPr>
              <a:t>https://www.facebook.com/377948446405/posts/10155399521591406/</a:t>
            </a:r>
            <a:endParaRPr lang="en-US" sz="16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-Cultura Del Agua:</a:t>
            </a:r>
          </a:p>
          <a:p>
            <a:pPr algn="ctr"/>
            <a:r>
              <a:rPr lang="en-US" sz="2000" b="1" dirty="0">
                <a:hlinkClick r:id="rId3"/>
              </a:rPr>
              <a:t>https://jmasjuarez.gob.mx</a:t>
            </a:r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-</a:t>
            </a:r>
            <a:r>
              <a:rPr lang="en-US" sz="2000" b="1" dirty="0" err="1"/>
              <a:t>Fraccionamientos</a:t>
            </a:r>
            <a:r>
              <a:rPr lang="en-US" sz="2000" b="1" dirty="0"/>
              <a:t> de Alta </a:t>
            </a:r>
            <a:r>
              <a:rPr lang="en-US" sz="2000" b="1" dirty="0" err="1"/>
              <a:t>Sustentabilidad</a:t>
            </a:r>
            <a:r>
              <a:rPr lang="en-US" sz="2000" b="1" dirty="0"/>
              <a:t>: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-</a:t>
            </a:r>
            <a:r>
              <a:rPr lang="en-US" sz="2000" b="1" dirty="0" err="1"/>
              <a:t>Normatividad</a:t>
            </a:r>
            <a:r>
              <a:rPr lang="en-US" sz="2000" b="1" dirty="0"/>
              <a:t>:</a:t>
            </a:r>
          </a:p>
          <a:p>
            <a:pPr algn="ctr"/>
            <a:endParaRPr lang="en-US" sz="2000" b="1" dirty="0"/>
          </a:p>
          <a:p>
            <a:pPr algn="ctr"/>
            <a:endParaRPr lang="en-US" sz="2800" dirty="0"/>
          </a:p>
        </p:txBody>
      </p:sp>
      <p:sp>
        <p:nvSpPr>
          <p:cNvPr id="17" name="Rectángulo 16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527199"/>
            <a:ext cx="2610274" cy="8897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059"/>
          <a:stretch/>
        </p:blipFill>
        <p:spPr>
          <a:xfrm>
            <a:off x="7020272" y="5832830"/>
            <a:ext cx="1674799" cy="370475"/>
          </a:xfrm>
          <a:prstGeom prst="rect">
            <a:avLst/>
          </a:prstGeom>
        </p:spPr>
      </p:pic>
      <p:pic>
        <p:nvPicPr>
          <p:cNvPr id="16" name="6 Imagen" descr="SEP10-Logo JMAS SEP-2021 Color.p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22797" r="62616" b="22797"/>
          <a:stretch/>
        </p:blipFill>
        <p:spPr>
          <a:xfrm>
            <a:off x="323528" y="5373216"/>
            <a:ext cx="1152128" cy="93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1 -0.00463 L -0.1711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2780928"/>
            <a:ext cx="914400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95536" y="249289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0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1600" spc="100" dirty="0">
                <a:solidFill>
                  <a:srgbClr val="008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SUSTENTABLE </a:t>
            </a:r>
            <a:r>
              <a:rPr lang="en-US" sz="1600" spc="100" dirty="0">
                <a:latin typeface="Arial" panose="020B0604020202020204" pitchFamily="34" charset="0"/>
                <a:cs typeface="Arial" panose="020B0604020202020204" pitchFamily="34" charset="0"/>
              </a:rPr>
              <a:t>PERSIGUE EL CRECIMIENTO </a:t>
            </a:r>
          </a:p>
          <a:p>
            <a:pPr algn="ctr"/>
            <a:r>
              <a:rPr lang="en-US" sz="1600" spc="100" dirty="0">
                <a:latin typeface="Arial" panose="020B0604020202020204" pitchFamily="34" charset="0"/>
                <a:cs typeface="Arial" panose="020B0604020202020204" pitchFamily="34" charset="0"/>
              </a:rPr>
              <a:t>ECONÓMICO</a:t>
            </a:r>
            <a:r>
              <a:rPr lang="en-US" sz="1600" spc="100" dirty="0">
                <a:solidFill>
                  <a:srgbClr val="008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1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DESCUIDAR</a:t>
            </a:r>
            <a:r>
              <a:rPr lang="en-US" sz="1600" spc="1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100" dirty="0">
                <a:latin typeface="Arial" panose="020B0604020202020204" pitchFamily="34" charset="0"/>
                <a:cs typeface="Arial" panose="020B0604020202020204" pitchFamily="34" charset="0"/>
              </a:rPr>
              <a:t>LA CONSERVACIÓN DE              </a:t>
            </a:r>
          </a:p>
          <a:p>
            <a:pPr algn="ctr"/>
            <a:r>
              <a:rPr lang="en-US" sz="2800" spc="1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CALIDAD AMBIENTAL Y LA EQUIDAD SOCIAL</a:t>
            </a:r>
            <a:r>
              <a:rPr lang="en-US" sz="3200" spc="1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2000" spc="100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77293"/>
            <a:ext cx="6120680" cy="4302478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2339752" y="427504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200" dirty="0">
                <a:latin typeface="Arial" panose="020B0604020202020204" pitchFamily="34" charset="0"/>
                <a:cs typeface="Arial" panose="020B0604020202020204" pitchFamily="34" charset="0"/>
              </a:rPr>
              <a:t>DESARROLLO </a:t>
            </a:r>
            <a:r>
              <a:rPr lang="en-US" sz="2800" b="1" spc="200" dirty="0">
                <a:latin typeface="Arial Black" panose="020B0A04020102020204" pitchFamily="34" charset="0"/>
                <a:cs typeface="Arial" panose="020B0604020202020204" pitchFamily="34" charset="0"/>
              </a:rPr>
              <a:t>SUSTENTABLE</a:t>
            </a:r>
            <a:endParaRPr lang="es-MX" sz="2800" b="1" spc="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0" y="1291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100" dirty="0" err="1">
                <a:latin typeface="Arial Black" panose="020B0A04020102020204" pitchFamily="34" charset="0"/>
                <a:cs typeface="Arial" panose="020B0604020202020204" pitchFamily="34" charset="0"/>
              </a:rPr>
              <a:t>Estilo</a:t>
            </a:r>
            <a:r>
              <a:rPr lang="en-US" sz="2000" spc="100" dirty="0">
                <a:latin typeface="Arial Black" panose="020B0A04020102020204" pitchFamily="34" charset="0"/>
                <a:cs typeface="Arial" panose="020B0604020202020204" pitchFamily="34" charset="0"/>
              </a:rPr>
              <a:t> de desarrollo que </a:t>
            </a:r>
            <a:r>
              <a:rPr lang="en-US" sz="2000" spc="100" dirty="0" err="1">
                <a:latin typeface="Arial Black" panose="020B0A04020102020204" pitchFamily="34" charset="0"/>
                <a:cs typeface="Arial" panose="020B0604020202020204" pitchFamily="34" charset="0"/>
              </a:rPr>
              <a:t>apunta</a:t>
            </a:r>
            <a:r>
              <a:rPr lang="en-US" sz="2000" spc="100" dirty="0">
                <a:latin typeface="Arial Black" panose="020B0A04020102020204" pitchFamily="34" charset="0"/>
                <a:cs typeface="Arial" panose="020B0604020202020204" pitchFamily="34" charset="0"/>
              </a:rPr>
              <a:t> a </a:t>
            </a:r>
            <a:endParaRPr lang="es-MX" sz="2000" spc="1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spc="100" dirty="0">
                <a:latin typeface="Arial Black" panose="020B0A04020102020204" pitchFamily="34" charset="0"/>
                <a:cs typeface="Arial" panose="020B0604020202020204" pitchFamily="34" charset="0"/>
              </a:rPr>
              <a:t>dos </a:t>
            </a:r>
            <a:r>
              <a:rPr lang="en-US" sz="2000" spc="100" dirty="0" err="1">
                <a:latin typeface="Arial Black" panose="020B0A04020102020204" pitchFamily="34" charset="0"/>
                <a:cs typeface="Arial" panose="020B0604020202020204" pitchFamily="34" charset="0"/>
              </a:rPr>
              <a:t>aspectos</a:t>
            </a:r>
            <a:r>
              <a:rPr lang="en-US" sz="2000" spc="1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spc="100" dirty="0" err="1">
                <a:latin typeface="Arial Black" panose="020B0A04020102020204" pitchFamily="34" charset="0"/>
                <a:cs typeface="Arial" panose="020B0604020202020204" pitchFamily="34" charset="0"/>
              </a:rPr>
              <a:t>centrales</a:t>
            </a:r>
            <a:r>
              <a:rPr lang="en-US" sz="2000" spc="100" dirty="0"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es-MX" sz="1400" spc="1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87624" y="2276872"/>
            <a:ext cx="324036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1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</a:p>
          <a:p>
            <a:pPr algn="ctr"/>
            <a:r>
              <a:rPr lang="es-MX" sz="1500" spc="100" dirty="0">
                <a:latin typeface="Arial" panose="020B0604020202020204" pitchFamily="34" charset="0"/>
                <a:cs typeface="Arial" panose="020B0604020202020204" pitchFamily="34" charset="0"/>
              </a:rPr>
              <a:t>Garantizar a toda la población una calidad de vida digna (empleos, respeto a sus derechos humanos, democracia, educación, vivienda, equidad de género, salud y servicios básicos)</a:t>
            </a:r>
            <a:endParaRPr lang="en-US" sz="15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644008" y="2469381"/>
            <a:ext cx="31683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1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s-MX" sz="3600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500" spc="100" dirty="0">
                <a:latin typeface="Arial" panose="020B0604020202020204" pitchFamily="34" charset="0"/>
                <a:cs typeface="Arial" panose="020B0604020202020204" pitchFamily="34" charset="0"/>
              </a:rPr>
              <a:t>Garantizar un manejo adecuado de los recursos naturales, bajo un estricto respeto a las capacidades de recargas de los ecosistemas y los equilibrios ecológicos, no solo en el presente, sino también en el futuro.</a:t>
            </a:r>
            <a:endParaRPr lang="en-US" sz="15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1043608" y="2379771"/>
            <a:ext cx="3600000" cy="3600000"/>
          </a:xfrm>
          <a:prstGeom prst="ellipse">
            <a:avLst/>
          </a:prstGeom>
          <a:noFill/>
          <a:ln w="57150">
            <a:solidFill>
              <a:srgbClr val="008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4415572" y="2311251"/>
            <a:ext cx="3600000" cy="3600000"/>
          </a:xfrm>
          <a:prstGeom prst="ellipse">
            <a:avLst/>
          </a:prstGeom>
          <a:noFill/>
          <a:ln w="57150">
            <a:solidFill>
              <a:srgbClr val="008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09602" y="520628"/>
            <a:ext cx="64807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439918" y="7885984"/>
            <a:ext cx="6846746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3600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-MISIÓN-</a:t>
            </a:r>
          </a:p>
          <a:p>
            <a:pPr algn="ctr">
              <a:lnSpc>
                <a:spcPts val="2200"/>
              </a:lnSpc>
            </a:pPr>
            <a:endParaRPr lang="en-US" sz="3600" dirty="0">
              <a:solidFill>
                <a:srgbClr val="006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impulsar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hídrica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ts val="2200"/>
              </a:lnSpc>
            </a:pP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integral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ts val="2200"/>
              </a:lnSpc>
            </a:pP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asegurando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</a:t>
            </a:r>
            <a:endParaRPr lang="en-US" sz="2400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habitantes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</a:t>
            </a:r>
            <a:endParaRPr lang="en-US" sz="2400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Juárez y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generaciones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2200"/>
              </a:lnSpc>
            </a:pPr>
            <a:r>
              <a:rPr lang="en-US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CCCA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2666948" y="5803653"/>
            <a:ext cx="8406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-VISIÓN 2030-</a:t>
            </a:r>
          </a:p>
          <a:p>
            <a:pPr algn="ctr"/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 Juárez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asegurando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suficientes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garantizan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</a:t>
            </a:r>
            <a:endParaRPr lang="en-US" sz="2400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habitantes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469171" y="3212976"/>
            <a:ext cx="6106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 QUE NO SE PLANEA NO SE PUEDE MEDIR</a:t>
            </a:r>
            <a:r>
              <a:rPr lang="en-US" sz="2800" b="1" i="1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b="1" i="1" dirty="0">
              <a:solidFill>
                <a:srgbClr val="008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400527" y="3585524"/>
            <a:ext cx="6356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NO SE MIDE NO SE PUEDE CONTROLAR,</a:t>
            </a:r>
            <a:endParaRPr lang="en-US" sz="2000" b="1" i="1" dirty="0">
              <a:solidFill>
                <a:srgbClr val="008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043608" y="3878634"/>
            <a:ext cx="73277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NO SE CONTROLA NO SE PUEDE MEJORAR”</a:t>
            </a:r>
          </a:p>
          <a:p>
            <a:pPr>
              <a:lnSpc>
                <a:spcPts val="1500"/>
              </a:lnSpc>
            </a:pPr>
            <a:r>
              <a:rPr lang="en-US" sz="2000" i="1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</a:t>
            </a:r>
          </a:p>
          <a:p>
            <a:pPr>
              <a:lnSpc>
                <a:spcPts val="1500"/>
              </a:lnSpc>
            </a:pPr>
            <a:r>
              <a:rPr lang="en-US" sz="2000" i="1" dirty="0">
                <a:solidFill>
                  <a:srgbClr val="006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Peter Drucker</a:t>
            </a:r>
            <a:endParaRPr lang="en-US" sz="2000" i="1" dirty="0">
              <a:solidFill>
                <a:srgbClr val="008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9" name="8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es-MX" dirty="0"/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330408" y="3417151"/>
            <a:ext cx="856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22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22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Climático</a:t>
            </a:r>
            <a:r>
              <a:rPr lang="en-US" sz="22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</a:t>
            </a:r>
            <a:r>
              <a:rPr lang="en-US" sz="22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Invernadero</a:t>
            </a:r>
            <a:r>
              <a:rPr lang="en-US" sz="22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Calentamiento</a:t>
            </a:r>
            <a:r>
              <a:rPr lang="en-US" sz="22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Global.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2655155" y="3044567"/>
            <a:ext cx="3746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Sustentable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400" dirty="0">
              <a:solidFill>
                <a:srgbClr val="008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224238" y="3861048"/>
            <a:ext cx="862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Situación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Agua En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Planeta</a:t>
            </a:r>
            <a:r>
              <a:rPr lang="es-MX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Ciudad. </a:t>
            </a:r>
          </a:p>
          <a:p>
            <a:pPr algn="ctr"/>
            <a:r>
              <a:rPr lang="en-US" sz="2400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8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360040" y="1614279"/>
            <a:ext cx="8349728" cy="198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HAY DOS CRISIS </a:t>
            </a:r>
            <a:r>
              <a:rPr lang="en-US" b="1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SEPARADAS</a:t>
            </a:r>
            <a:r>
              <a:rPr lang="en-US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MX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SOCIAL,  Y OTRA AMBIENTAL </a:t>
            </a:r>
            <a:endParaRPr lang="es-MX" b="1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</a:pPr>
            <a:endParaRPr lang="en-US" sz="2000" b="1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n-US" sz="2000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 UNA SOLA Y </a:t>
            </a:r>
            <a:r>
              <a:rPr lang="en-US" sz="2000" b="1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COMPLEJA</a:t>
            </a:r>
            <a:endParaRPr lang="es-MX" sz="2000" b="1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n-US" sz="2000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lnSpc>
                <a:spcPts val="2500"/>
              </a:lnSpc>
            </a:pPr>
            <a:r>
              <a:rPr lang="en-US" sz="280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SOCIO</a:t>
            </a:r>
            <a:r>
              <a:rPr lang="es-MX" sz="280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MX" sz="280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n-US" sz="2800" b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2500"/>
              </a:lnSpc>
            </a:pPr>
            <a:endParaRPr lang="en-US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-1202455" y="4576873"/>
            <a:ext cx="8335615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600" b="1" i="1" dirty="0">
                <a:solidFill>
                  <a:srgbClr val="005452"/>
                </a:solidFill>
              </a:rPr>
              <a:t>E</a:t>
            </a:r>
            <a:r>
              <a:rPr lang="en-US" sz="2400" b="1" i="1" dirty="0">
                <a:solidFill>
                  <a:srgbClr val="005452"/>
                </a:solidFill>
              </a:rPr>
              <a:t>S </a:t>
            </a:r>
            <a:r>
              <a:rPr lang="en-US" sz="3600" b="1" i="1" dirty="0">
                <a:solidFill>
                  <a:srgbClr val="005452"/>
                </a:solidFill>
              </a:rPr>
              <a:t>N</a:t>
            </a:r>
            <a:r>
              <a:rPr lang="en-US" sz="2400" b="1" i="1" dirty="0">
                <a:solidFill>
                  <a:srgbClr val="005452"/>
                </a:solidFill>
              </a:rPr>
              <a:t>ECESARIO… </a:t>
            </a:r>
            <a:r>
              <a:rPr lang="en-US" sz="3600" b="1" i="1" dirty="0">
                <a:solidFill>
                  <a:srgbClr val="005452"/>
                </a:solidFill>
              </a:rPr>
              <a:t>I</a:t>
            </a:r>
            <a:r>
              <a:rPr lang="en-US" sz="2400" b="1" i="1" dirty="0">
                <a:solidFill>
                  <a:srgbClr val="005452"/>
                </a:solidFill>
              </a:rPr>
              <a:t>DENTIFICAR, </a:t>
            </a:r>
          </a:p>
          <a:p>
            <a:pPr algn="ctr">
              <a:lnSpc>
                <a:spcPts val="3300"/>
              </a:lnSpc>
            </a:pPr>
            <a:r>
              <a:rPr lang="en-US" sz="2400" b="1" i="1" dirty="0">
                <a:solidFill>
                  <a:srgbClr val="005452"/>
                </a:solidFill>
              </a:rPr>
              <a:t>                                                        </a:t>
            </a:r>
            <a:r>
              <a:rPr lang="en-US" sz="3600" b="1" i="1" dirty="0">
                <a:solidFill>
                  <a:srgbClr val="005452"/>
                </a:solidFill>
              </a:rPr>
              <a:t>J</a:t>
            </a:r>
            <a:r>
              <a:rPr lang="en-US" sz="2400" b="1" i="1" dirty="0">
                <a:solidFill>
                  <a:srgbClr val="005452"/>
                </a:solidFill>
              </a:rPr>
              <a:t>UZGAR,</a:t>
            </a:r>
          </a:p>
          <a:p>
            <a:pPr algn="ctr">
              <a:lnSpc>
                <a:spcPts val="3300"/>
              </a:lnSpc>
            </a:pPr>
            <a:r>
              <a:rPr lang="en-US" sz="2400" b="1" i="1" dirty="0">
                <a:solidFill>
                  <a:srgbClr val="005452"/>
                </a:solidFill>
              </a:rPr>
              <a:t>                                                                                     Y  </a:t>
            </a:r>
            <a:r>
              <a:rPr lang="en-US" sz="3600" b="1" i="1" dirty="0">
                <a:solidFill>
                  <a:srgbClr val="005452"/>
                </a:solidFill>
              </a:rPr>
              <a:t>S</a:t>
            </a:r>
            <a:r>
              <a:rPr lang="en-US" sz="2400" b="1" i="1" dirty="0">
                <a:solidFill>
                  <a:srgbClr val="005452"/>
                </a:solidFill>
              </a:rPr>
              <a:t>OLUCIONAR…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5546145" y="4742529"/>
            <a:ext cx="3163623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20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PROBLEMA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6608590" y="4962982"/>
            <a:ext cx="2119491" cy="440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105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Francisco, (2015). </a:t>
            </a:r>
            <a:r>
              <a:rPr lang="en-US" sz="1050" b="1" i="1" dirty="0" err="1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Laudato</a:t>
            </a:r>
            <a:r>
              <a:rPr lang="en-US" sz="1050" b="1" i="1" dirty="0">
                <a:solidFill>
                  <a:srgbClr val="0054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Si. </a:t>
            </a:r>
            <a:endParaRPr lang="en-US" sz="800" b="1" i="1" dirty="0">
              <a:solidFill>
                <a:srgbClr val="0054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 4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CuadroTexto 4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4139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50"/>
                            </p:stCondLst>
                            <p:childTnLst>
                              <p:par>
                                <p:cTn id="8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7" grpId="0"/>
      <p:bldP spid="18" grpId="0"/>
      <p:bldP spid="3" grpId="0" animBg="1"/>
      <p:bldP spid="19" grpId="0" animBg="1"/>
      <p:bldP spid="12" grpId="0"/>
      <p:bldP spid="12" grpId="1"/>
      <p:bldP spid="20" grpId="0"/>
      <p:bldP spid="20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2" grpId="0"/>
      <p:bldP spid="32" grpId="1"/>
      <p:bldP spid="30" grpId="0"/>
      <p:bldP spid="30" grpId="1"/>
      <p:bldP spid="31" grpId="0"/>
      <p:bldP spid="31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41" y="980728"/>
            <a:ext cx="7074059" cy="4841787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6" name="5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es-MX" dirty="0"/>
            </a:p>
          </p:txBody>
        </p:sp>
      </p:grpSp>
      <p:sp>
        <p:nvSpPr>
          <p:cNvPr id="19" name="18 Triángulo isósceles"/>
          <p:cNvSpPr/>
          <p:nvPr/>
        </p:nvSpPr>
        <p:spPr>
          <a:xfrm rot="10800000">
            <a:off x="4083241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Triángulo isósceles"/>
          <p:cNvSpPr/>
          <p:nvPr/>
        </p:nvSpPr>
        <p:spPr>
          <a:xfrm>
            <a:off x="4103949" y="7173416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Triángulo isósceles"/>
          <p:cNvSpPr/>
          <p:nvPr/>
        </p:nvSpPr>
        <p:spPr>
          <a:xfrm rot="10800000">
            <a:off x="4089545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Triángulo isósceles"/>
          <p:cNvSpPr/>
          <p:nvPr/>
        </p:nvSpPr>
        <p:spPr>
          <a:xfrm>
            <a:off x="4120254" y="7153303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Triángulo isósceles"/>
          <p:cNvSpPr/>
          <p:nvPr/>
        </p:nvSpPr>
        <p:spPr>
          <a:xfrm rot="10800000">
            <a:off x="4103948" y="-747463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26 Triángulo isósceles"/>
          <p:cNvSpPr/>
          <p:nvPr/>
        </p:nvSpPr>
        <p:spPr>
          <a:xfrm>
            <a:off x="4120254" y="7173416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05" y="1484783"/>
            <a:ext cx="5710371" cy="389343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28" y="1412776"/>
            <a:ext cx="3963891" cy="3963891"/>
          </a:xfrm>
          <a:prstGeom prst="rect">
            <a:avLst/>
          </a:prstGeom>
        </p:spPr>
      </p:pic>
      <p:sp>
        <p:nvSpPr>
          <p:cNvPr id="28" name="27 Triángulo isósceles"/>
          <p:cNvSpPr/>
          <p:nvPr/>
        </p:nvSpPr>
        <p:spPr>
          <a:xfrm rot="10800000">
            <a:off x="4067944" y="-747464"/>
            <a:ext cx="936102" cy="50405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28 Triángulo isósceles"/>
          <p:cNvSpPr/>
          <p:nvPr/>
        </p:nvSpPr>
        <p:spPr>
          <a:xfrm>
            <a:off x="4084250" y="7173415"/>
            <a:ext cx="936101" cy="504056"/>
          </a:xfrm>
          <a:prstGeom prst="triangl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0" y="6204446"/>
            <a:ext cx="9144000" cy="653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8172400" y="836712"/>
            <a:ext cx="64807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107504" y="815424"/>
            <a:ext cx="3921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entury Gothic" panose="020B0502020202020204" pitchFamily="34" charset="0"/>
              </a:rPr>
              <a:t>Primera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Revolución</a:t>
            </a:r>
            <a:r>
              <a:rPr lang="en-US" sz="2000" dirty="0">
                <a:latin typeface="Century Gothic" panose="020B0502020202020204" pitchFamily="34" charset="0"/>
              </a:rPr>
              <a:t> Industrial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G.B. Entre 1780-1830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004931" y="5323855"/>
            <a:ext cx="4126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entury Gothic" panose="020B0502020202020204" pitchFamily="34" charset="0"/>
              </a:rPr>
              <a:t>Segunda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Revolución</a:t>
            </a:r>
            <a:r>
              <a:rPr lang="en-US" sz="2000" dirty="0">
                <a:latin typeface="Century Gothic" panose="020B0502020202020204" pitchFamily="34" charset="0"/>
              </a:rPr>
              <a:t> Industrial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1870-1914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4432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2 L 0.00122 0.234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84531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531 -0.00023 L -2.10538 -0.000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03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1572 L 0.00122 0.2347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27153E-7 L -1.52396 0.0050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98" y="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396 0.00508 L -2.79184 0.005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8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2.17326 -0.0039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6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4" grpId="0"/>
      <p:bldP spid="4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611560" y="836712"/>
            <a:ext cx="7976120" cy="5620112"/>
            <a:chOff x="611560" y="836712"/>
            <a:chExt cx="7976120" cy="5620112"/>
          </a:xfrm>
        </p:grpSpPr>
        <p:pic>
          <p:nvPicPr>
            <p:cNvPr id="67" name="66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970836"/>
              <a:ext cx="2859673" cy="2970332"/>
            </a:xfrm>
            <a:prstGeom prst="rect">
              <a:avLst/>
            </a:prstGeom>
          </p:spPr>
        </p:pic>
        <p:sp>
          <p:nvSpPr>
            <p:cNvPr id="4" name="3 Hexágono"/>
            <p:cNvSpPr/>
            <p:nvPr/>
          </p:nvSpPr>
          <p:spPr>
            <a:xfrm>
              <a:off x="4627240" y="1743020"/>
              <a:ext cx="3960440" cy="3414172"/>
            </a:xfrm>
            <a:prstGeom prst="hexagon">
              <a:avLst/>
            </a:prstGeom>
            <a:noFill/>
            <a:ln w="114300">
              <a:solidFill>
                <a:srgbClr val="00C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Hexágono"/>
            <p:cNvSpPr/>
            <p:nvPr/>
          </p:nvSpPr>
          <p:spPr>
            <a:xfrm>
              <a:off x="651992" y="836712"/>
              <a:ext cx="2695872" cy="2324027"/>
            </a:xfrm>
            <a:prstGeom prst="hexagon">
              <a:avLst/>
            </a:prstGeom>
            <a:gradFill flip="none" rotWithShape="1">
              <a:gsLst>
                <a:gs pos="0">
                  <a:srgbClr val="008E8B"/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14300">
              <a:solidFill>
                <a:srgbClr val="00C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200" dirty="0"/>
            </a:p>
          </p:txBody>
        </p:sp>
        <p:sp>
          <p:nvSpPr>
            <p:cNvPr id="12" name="11 Hexágono"/>
            <p:cNvSpPr/>
            <p:nvPr/>
          </p:nvSpPr>
          <p:spPr>
            <a:xfrm>
              <a:off x="611560" y="3645024"/>
              <a:ext cx="2791544" cy="2406503"/>
            </a:xfrm>
            <a:prstGeom prst="hexagon">
              <a:avLst/>
            </a:prstGeom>
            <a:gradFill flip="none" rotWithShape="1">
              <a:gsLst>
                <a:gs pos="0">
                  <a:srgbClr val="008E8B"/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114300">
              <a:solidFill>
                <a:srgbClr val="00C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4" name="13 Conector recto"/>
            <p:cNvCxnSpPr>
              <a:stCxn id="4" idx="4"/>
              <a:endCxn id="11" idx="0"/>
            </p:cNvCxnSpPr>
            <p:nvPr/>
          </p:nvCxnSpPr>
          <p:spPr>
            <a:xfrm flipH="1">
              <a:off x="3347864" y="1743021"/>
              <a:ext cx="2132919" cy="255705"/>
            </a:xfrm>
            <a:prstGeom prst="line">
              <a:avLst/>
            </a:prstGeom>
            <a:ln w="114300">
              <a:solidFill>
                <a:srgbClr val="00C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>
              <a:stCxn id="4" idx="2"/>
              <a:endCxn id="12" idx="0"/>
            </p:cNvCxnSpPr>
            <p:nvPr/>
          </p:nvCxnSpPr>
          <p:spPr>
            <a:xfrm flipH="1" flipV="1">
              <a:off x="3403104" y="4848276"/>
              <a:ext cx="2077679" cy="308915"/>
            </a:xfrm>
            <a:prstGeom prst="line">
              <a:avLst/>
            </a:prstGeom>
            <a:ln w="114300">
              <a:solidFill>
                <a:srgbClr val="00C4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35 CuadroTexto"/>
            <p:cNvSpPr txBox="1"/>
            <p:nvPr/>
          </p:nvSpPr>
          <p:spPr>
            <a:xfrm>
              <a:off x="1098848" y="980728"/>
              <a:ext cx="180620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     </a:t>
              </a:r>
              <a:r>
                <a:rPr lang="en-US" sz="1200" dirty="0"/>
                <a:t>El </a:t>
              </a:r>
              <a:r>
                <a:rPr lang="en-US" sz="1200" dirty="0" err="1"/>
                <a:t>ritmo</a:t>
              </a:r>
              <a:r>
                <a:rPr lang="en-US" sz="1200" dirty="0"/>
                <a:t> de</a:t>
              </a:r>
            </a:p>
            <a:p>
              <a:pPr algn="ctr"/>
              <a:r>
                <a:rPr lang="en-US" sz="1200" dirty="0"/>
                <a:t> </a:t>
              </a:r>
              <a:r>
                <a:rPr lang="en-US" sz="1200" dirty="0" err="1"/>
                <a:t>pérdida</a:t>
              </a:r>
              <a:r>
                <a:rPr lang="en-US" sz="1200" dirty="0"/>
                <a:t> de la </a:t>
              </a:r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Biodiversidad</a:t>
              </a:r>
              <a:r>
                <a:rPr lang="en-US" sz="1200" dirty="0"/>
                <a:t>, </a:t>
              </a:r>
              <a:r>
                <a:rPr lang="en-US" sz="1200" dirty="0" err="1"/>
                <a:t>tanto</a:t>
              </a:r>
              <a:r>
                <a:rPr lang="en-US" sz="1200" dirty="0"/>
                <a:t> natural </a:t>
              </a:r>
              <a:r>
                <a:rPr lang="en-US" sz="1200" dirty="0" err="1"/>
                <a:t>como</a:t>
              </a:r>
              <a:r>
                <a:rPr lang="en-US" sz="1200" dirty="0"/>
                <a:t> cultural que se </a:t>
              </a:r>
              <a:r>
                <a:rPr lang="en-US" sz="1200" dirty="0" err="1"/>
                <a:t>acelera</a:t>
              </a:r>
              <a:r>
                <a:rPr lang="en-US" sz="1200" dirty="0"/>
                <a:t>, </a:t>
              </a:r>
              <a:r>
                <a:rPr lang="en-US" sz="1200" dirty="0" err="1"/>
                <a:t>alcanzando</a:t>
              </a:r>
              <a:r>
                <a:rPr lang="en-US" sz="1200" dirty="0"/>
                <a:t> </a:t>
              </a:r>
              <a:r>
                <a:rPr lang="en-US" sz="1200" dirty="0" err="1"/>
                <a:t>una</a:t>
              </a:r>
              <a:r>
                <a:rPr lang="en-US" sz="1200" dirty="0"/>
                <a:t> </a:t>
              </a:r>
              <a:r>
                <a:rPr lang="en-US" sz="1200" dirty="0" err="1"/>
                <a:t>velocidad</a:t>
              </a:r>
              <a:r>
                <a:rPr lang="en-US" sz="1200" dirty="0"/>
                <a:t> </a:t>
              </a:r>
              <a:r>
                <a:rPr lang="en-US" sz="1200" dirty="0" err="1"/>
                <a:t>nunca</a:t>
              </a:r>
              <a:r>
                <a:rPr lang="en-US" sz="1200" dirty="0"/>
                <a:t> antes </a:t>
              </a:r>
              <a:r>
                <a:rPr lang="en-US" sz="1200" dirty="0" err="1"/>
                <a:t>conocida</a:t>
              </a:r>
              <a:r>
                <a:rPr lang="en-US" sz="1200" dirty="0"/>
                <a:t>. Son </a:t>
              </a:r>
              <a:r>
                <a:rPr lang="en-US" sz="1200" dirty="0" err="1"/>
                <a:t>algunos</a:t>
              </a:r>
              <a:r>
                <a:rPr lang="en-US" sz="1200" dirty="0"/>
                <a:t> de </a:t>
              </a:r>
              <a:r>
                <a:rPr lang="en-US" sz="1200" dirty="0" err="1"/>
                <a:t>los</a:t>
              </a:r>
              <a:r>
                <a:rPr lang="en-US" sz="1200" dirty="0"/>
                <a:t> </a:t>
              </a:r>
              <a:r>
                <a:rPr lang="en-US" sz="1200" dirty="0" err="1"/>
                <a:t>factores</a:t>
              </a:r>
              <a:r>
                <a:rPr lang="en-US" sz="1200" dirty="0"/>
                <a:t> de la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4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Globalización</a:t>
              </a:r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de la </a:t>
              </a:r>
              <a:r>
                <a:rPr lang="en-US" sz="14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Economía</a:t>
              </a:r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s-MX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es-MX" sz="1200" dirty="0"/>
            </a:p>
          </p:txBody>
        </p:sp>
        <p:sp>
          <p:nvSpPr>
            <p:cNvPr id="37" name="36 Elipse"/>
            <p:cNvSpPr/>
            <p:nvPr/>
          </p:nvSpPr>
          <p:spPr>
            <a:xfrm>
              <a:off x="1547664" y="1093786"/>
              <a:ext cx="82667" cy="76837"/>
            </a:xfrm>
            <a:prstGeom prst="ellipse">
              <a:avLst/>
            </a:prstGeom>
            <a:solidFill>
              <a:srgbClr val="00C4BF"/>
            </a:solidFill>
            <a:ln>
              <a:solidFill>
                <a:srgbClr val="00C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38 CuadroTexto"/>
            <p:cNvSpPr txBox="1"/>
            <p:nvPr/>
          </p:nvSpPr>
          <p:spPr>
            <a:xfrm>
              <a:off x="1098848" y="3933056"/>
              <a:ext cx="1806201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  </a:t>
              </a:r>
              <a:r>
                <a:rPr lang="en-US" sz="13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Desarrollo </a:t>
              </a:r>
              <a:r>
                <a:rPr lang="en-US" sz="13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Sustentable</a:t>
              </a:r>
              <a:r>
                <a:rPr lang="en-US" sz="13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n-US" sz="13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100" dirty="0"/>
                <a:t>es el </a:t>
              </a:r>
              <a:r>
                <a:rPr lang="en-US" sz="1100" dirty="0" err="1"/>
                <a:t>desarrollo</a:t>
              </a:r>
              <a:r>
                <a:rPr lang="en-US" sz="1100" dirty="0"/>
                <a:t> que </a:t>
              </a:r>
              <a:r>
                <a:rPr lang="en-US" sz="1100" dirty="0" err="1"/>
                <a:t>satisface</a:t>
              </a:r>
              <a:r>
                <a:rPr lang="en-US" sz="1100" dirty="0"/>
                <a:t> las </a:t>
              </a:r>
              <a:r>
                <a:rPr lang="en-US" sz="1100" dirty="0" err="1"/>
                <a:t>necesidades</a:t>
              </a:r>
              <a:r>
                <a:rPr lang="en-US" sz="1100" dirty="0"/>
                <a:t> de la </a:t>
              </a:r>
              <a:r>
                <a:rPr lang="en-US" sz="1100" dirty="0" err="1"/>
                <a:t>generación</a:t>
              </a:r>
              <a:r>
                <a:rPr lang="en-US" sz="1100" dirty="0"/>
                <a:t> </a:t>
              </a:r>
              <a:r>
                <a:rPr lang="en-US" sz="1100" dirty="0" err="1"/>
                <a:t>presente</a:t>
              </a:r>
              <a:r>
                <a:rPr lang="en-US" sz="1100" dirty="0"/>
                <a:t>         </a:t>
              </a:r>
              <a:r>
                <a:rPr lang="en-US" sz="13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 </a:t>
              </a:r>
              <a:r>
                <a:rPr lang="en-US" sz="13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Comprometer</a:t>
              </a:r>
              <a:endParaRPr lang="en-US" sz="1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/>
                <a:t>la </a:t>
              </a:r>
              <a:r>
                <a:rPr lang="en-US" sz="1100" dirty="0" err="1"/>
                <a:t>capacidad</a:t>
              </a:r>
              <a:r>
                <a:rPr lang="en-US" sz="1100" dirty="0"/>
                <a:t> de las </a:t>
              </a:r>
              <a:r>
                <a:rPr lang="en-US" sz="1100" dirty="0" err="1"/>
                <a:t>generaciones</a:t>
              </a:r>
              <a:r>
                <a:rPr lang="en-US" sz="1100" dirty="0"/>
                <a:t> </a:t>
              </a:r>
              <a:r>
                <a:rPr lang="en-US" sz="1100" dirty="0" err="1"/>
                <a:t>futuras</a:t>
              </a:r>
              <a:r>
                <a:rPr lang="en-US" sz="1100" dirty="0"/>
                <a:t> para </a:t>
              </a:r>
              <a:r>
                <a:rPr lang="en-US" sz="1100" dirty="0" err="1"/>
                <a:t>satisfacer</a:t>
              </a:r>
              <a:r>
                <a:rPr lang="en-US" sz="1100" dirty="0"/>
                <a:t> sus </a:t>
              </a:r>
              <a:r>
                <a:rPr lang="en-US" sz="1100" dirty="0" err="1"/>
                <a:t>propias</a:t>
              </a:r>
              <a:r>
                <a:rPr lang="en-US" sz="1100" dirty="0"/>
                <a:t> </a:t>
              </a:r>
              <a:r>
                <a:rPr lang="en-US" sz="1100" dirty="0" err="1"/>
                <a:t>necesidades</a:t>
              </a:r>
              <a:r>
                <a:rPr lang="en-US" sz="1100" dirty="0"/>
                <a:t>.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800" b="1" dirty="0"/>
                <a:t>“</a:t>
              </a:r>
              <a:r>
                <a:rPr lang="en-US" sz="800" b="1" dirty="0" err="1"/>
                <a:t>Informe</a:t>
              </a:r>
              <a:r>
                <a:rPr lang="en-US" sz="800" b="1" dirty="0"/>
                <a:t> </a:t>
              </a:r>
              <a:r>
                <a:rPr lang="en-US" sz="800" b="1" dirty="0" err="1"/>
                <a:t>Brundtland</a:t>
              </a:r>
              <a:r>
                <a:rPr lang="en-US" sz="800" b="1" dirty="0"/>
                <a:t>’’</a:t>
              </a:r>
            </a:p>
            <a:p>
              <a:pPr algn="ctr"/>
              <a:r>
                <a:rPr lang="en-US" sz="800" b="1" dirty="0"/>
                <a:t>(ONU – CMMAD, 1984: 24)</a:t>
              </a:r>
              <a:endParaRPr lang="es-MX" sz="800" b="1" dirty="0"/>
            </a:p>
            <a:p>
              <a:pPr algn="ctr"/>
              <a:endParaRPr lang="es-ES" sz="1200" dirty="0"/>
            </a:p>
            <a:p>
              <a:pPr algn="ctr"/>
              <a:endParaRPr lang="es-MX" sz="1200" dirty="0"/>
            </a:p>
          </p:txBody>
        </p:sp>
      </p:grpSp>
      <p:grpSp>
        <p:nvGrpSpPr>
          <p:cNvPr id="70" name="69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71" name="70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2" name="71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  <a:endParaRPr lang="es-MX" dirty="0"/>
            </a:p>
          </p:txBody>
        </p:sp>
      </p:grpSp>
      <p:sp>
        <p:nvSpPr>
          <p:cNvPr id="20" name="36 Elipse"/>
          <p:cNvSpPr/>
          <p:nvPr/>
        </p:nvSpPr>
        <p:spPr>
          <a:xfrm>
            <a:off x="3306530" y="2447031"/>
            <a:ext cx="96574" cy="117873"/>
          </a:xfrm>
          <a:prstGeom prst="ellipse">
            <a:avLst/>
          </a:prstGeom>
          <a:solidFill>
            <a:srgbClr val="00C4BF"/>
          </a:solidFill>
          <a:ln>
            <a:solidFill>
              <a:srgbClr val="00C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6379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0.43021 0.341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21 0.34144 L 0.05886 0.34144 C -0.10729 0.34144 -0.31007 0.24422 -0.31007 0.16713 L -0.31007 -0.0050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4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07 -0.00509 L -0.31007 -0.13541 C -0.31007 -0.19375 -0.10851 -0.26551 0.05608 -0.26551 L 0.42222 -0.26551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7" name="6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  <a:endParaRPr lang="es-MX" dirty="0"/>
            </a:p>
          </p:txBody>
        </p:sp>
      </p:grpSp>
      <p:pic>
        <p:nvPicPr>
          <p:cNvPr id="41" name="4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3532227" y="980728"/>
            <a:ext cx="2051115" cy="746369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3532227" y="4949448"/>
            <a:ext cx="2051115" cy="746369"/>
          </a:xfrm>
          <a:prstGeom prst="rect">
            <a:avLst/>
          </a:prstGeom>
        </p:spPr>
      </p:pic>
      <p:pic>
        <p:nvPicPr>
          <p:cNvPr id="43" name="4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1519233" y="2965088"/>
            <a:ext cx="2051115" cy="746369"/>
          </a:xfrm>
          <a:prstGeom prst="rect">
            <a:avLst/>
          </a:prstGeom>
        </p:spPr>
      </p:pic>
      <p:pic>
        <p:nvPicPr>
          <p:cNvPr id="44" name="4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5545221" y="2962854"/>
            <a:ext cx="2051115" cy="746369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2429361" y="1251124"/>
            <a:ext cx="4400253" cy="4055128"/>
            <a:chOff x="2429361" y="1251124"/>
            <a:chExt cx="4400253" cy="4055128"/>
          </a:xfrm>
        </p:grpSpPr>
        <p:sp>
          <p:nvSpPr>
            <p:cNvPr id="48" name="47 Arco"/>
            <p:cNvSpPr/>
            <p:nvPr/>
          </p:nvSpPr>
          <p:spPr>
            <a:xfrm rot="407952">
              <a:off x="4515024" y="1351945"/>
              <a:ext cx="2232405" cy="2552957"/>
            </a:xfrm>
            <a:prstGeom prst="arc">
              <a:avLst/>
            </a:prstGeom>
            <a:ln>
              <a:solidFill>
                <a:srgbClr val="00969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48 Arco"/>
            <p:cNvSpPr/>
            <p:nvPr/>
          </p:nvSpPr>
          <p:spPr>
            <a:xfrm rot="4882530">
              <a:off x="4436933" y="2874059"/>
              <a:ext cx="2232405" cy="2552957"/>
            </a:xfrm>
            <a:prstGeom prst="arc">
              <a:avLst/>
            </a:prstGeom>
            <a:ln>
              <a:solidFill>
                <a:srgbClr val="00969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49 Arco"/>
            <p:cNvSpPr/>
            <p:nvPr/>
          </p:nvSpPr>
          <p:spPr>
            <a:xfrm rot="11416420">
              <a:off x="2454143" y="2753295"/>
              <a:ext cx="2232405" cy="2552957"/>
            </a:xfrm>
            <a:prstGeom prst="arc">
              <a:avLst/>
            </a:prstGeom>
            <a:ln>
              <a:solidFill>
                <a:srgbClr val="00969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50 Arco"/>
            <p:cNvSpPr/>
            <p:nvPr/>
          </p:nvSpPr>
          <p:spPr>
            <a:xfrm rot="15080487">
              <a:off x="2589637" y="1090848"/>
              <a:ext cx="2232405" cy="2552957"/>
            </a:xfrm>
            <a:prstGeom prst="arc">
              <a:avLst/>
            </a:prstGeom>
            <a:ln>
              <a:solidFill>
                <a:srgbClr val="00969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2" name="51 CuadroTexto"/>
          <p:cNvSpPr txBox="1"/>
          <p:nvPr/>
        </p:nvSpPr>
        <p:spPr>
          <a:xfrm>
            <a:off x="3615894" y="1052736"/>
            <a:ext cx="1669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100" dirty="0" err="1">
                <a:solidFill>
                  <a:schemeClr val="bg1"/>
                </a:solidFill>
                <a:latin typeface="Arial Black" panose="020B0A04020102020204" pitchFamily="34" charset="0"/>
              </a:rPr>
              <a:t>Desarrollo</a:t>
            </a:r>
            <a:r>
              <a:rPr lang="en-US" sz="1600" spc="1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en-US" sz="1600" spc="100" dirty="0" err="1">
                <a:solidFill>
                  <a:schemeClr val="bg1"/>
                </a:solidFill>
                <a:latin typeface="Arial Black" panose="020B0A04020102020204" pitchFamily="34" charset="0"/>
              </a:rPr>
              <a:t>Sustentable</a:t>
            </a:r>
            <a:endParaRPr lang="es-MX" sz="1600" spc="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5915178" y="3162454"/>
            <a:ext cx="1358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100" dirty="0" err="1">
                <a:solidFill>
                  <a:schemeClr val="bg1"/>
                </a:solidFill>
                <a:latin typeface="Arial Black" panose="020B0A04020102020204" pitchFamily="34" charset="0"/>
              </a:rPr>
              <a:t>Ambiente</a:t>
            </a:r>
            <a:endParaRPr lang="en-US" sz="1600" spc="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3822701" y="5013176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100" dirty="0" err="1">
                <a:solidFill>
                  <a:schemeClr val="bg1"/>
                </a:solidFill>
                <a:latin typeface="Arial Black" panose="020B0A04020102020204" pitchFamily="34" charset="0"/>
              </a:rPr>
              <a:t>Escala</a:t>
            </a:r>
            <a:r>
              <a:rPr lang="en-US" sz="1600" spc="100" dirty="0">
                <a:solidFill>
                  <a:schemeClr val="bg1"/>
                </a:solidFill>
                <a:latin typeface="Arial Black" panose="020B0A04020102020204" pitchFamily="34" charset="0"/>
              </a:rPr>
              <a:t> De</a:t>
            </a:r>
          </a:p>
          <a:p>
            <a:pPr algn="ctr"/>
            <a:r>
              <a:rPr lang="en-US" sz="1600" spc="100" dirty="0" err="1">
                <a:solidFill>
                  <a:schemeClr val="bg1"/>
                </a:solidFill>
                <a:latin typeface="Arial Black" panose="020B0A04020102020204" pitchFamily="34" charset="0"/>
              </a:rPr>
              <a:t>Valores</a:t>
            </a:r>
            <a:endParaRPr lang="en-US" sz="1600" spc="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2057204" y="3162454"/>
            <a:ext cx="873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pc="100" dirty="0" err="1">
                <a:solidFill>
                  <a:schemeClr val="bg1"/>
                </a:solidFill>
                <a:latin typeface="Arial Black" panose="020B0A04020102020204" pitchFamily="34" charset="0"/>
              </a:rPr>
              <a:t>Salud</a:t>
            </a:r>
            <a:endParaRPr lang="en-US" sz="1600" spc="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6091686" y="1848886"/>
            <a:ext cx="1003801" cy="318058"/>
            <a:chOff x="6091686" y="1848886"/>
            <a:chExt cx="1003801" cy="318058"/>
          </a:xfrm>
        </p:grpSpPr>
        <p:sp>
          <p:nvSpPr>
            <p:cNvPr id="57" name="56 Rectángulo"/>
            <p:cNvSpPr/>
            <p:nvPr/>
          </p:nvSpPr>
          <p:spPr>
            <a:xfrm>
              <a:off x="6480133" y="1848886"/>
              <a:ext cx="262275" cy="31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6091686" y="1848886"/>
              <a:ext cx="10038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1" spc="100" dirty="0" err="1">
                  <a:solidFill>
                    <a:srgbClr val="00817E"/>
                  </a:solidFill>
                  <a:latin typeface="Arial Black" panose="020B0A04020102020204" pitchFamily="34" charset="0"/>
                </a:rPr>
                <a:t>Favorece</a:t>
              </a:r>
              <a:endParaRPr lang="en-US" sz="1100" i="1" spc="100" dirty="0">
                <a:solidFill>
                  <a:srgbClr val="00817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6085400" y="4631390"/>
            <a:ext cx="962123" cy="318058"/>
            <a:chOff x="6085400" y="4631390"/>
            <a:chExt cx="962123" cy="318058"/>
          </a:xfrm>
        </p:grpSpPr>
        <p:sp>
          <p:nvSpPr>
            <p:cNvPr id="58" name="57 Rectángulo"/>
            <p:cNvSpPr/>
            <p:nvPr/>
          </p:nvSpPr>
          <p:spPr>
            <a:xfrm>
              <a:off x="6480133" y="4631390"/>
              <a:ext cx="262275" cy="31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9" name="58 CuadroTexto"/>
            <p:cNvSpPr txBox="1"/>
            <p:nvPr/>
          </p:nvSpPr>
          <p:spPr>
            <a:xfrm>
              <a:off x="6085400" y="4631390"/>
              <a:ext cx="9621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1" spc="100" dirty="0" err="1">
                  <a:solidFill>
                    <a:srgbClr val="00817E"/>
                  </a:solidFill>
                  <a:latin typeface="Arial Black" panose="020B0A04020102020204" pitchFamily="34" charset="0"/>
                </a:rPr>
                <a:t>Estimula</a:t>
              </a:r>
              <a:endParaRPr lang="en-US" sz="1100" i="1" spc="100" dirty="0">
                <a:solidFill>
                  <a:srgbClr val="00817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2043704" y="1848886"/>
            <a:ext cx="950902" cy="318058"/>
            <a:chOff x="2043704" y="1848886"/>
            <a:chExt cx="950902" cy="318058"/>
          </a:xfrm>
        </p:grpSpPr>
        <p:sp>
          <p:nvSpPr>
            <p:cNvPr id="60" name="59 Rectángulo"/>
            <p:cNvSpPr/>
            <p:nvPr/>
          </p:nvSpPr>
          <p:spPr>
            <a:xfrm>
              <a:off x="2387391" y="1848886"/>
              <a:ext cx="262275" cy="31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1" name="60 CuadroTexto"/>
            <p:cNvSpPr txBox="1"/>
            <p:nvPr/>
          </p:nvSpPr>
          <p:spPr>
            <a:xfrm>
              <a:off x="2043704" y="1848886"/>
              <a:ext cx="9509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i="1" spc="100" dirty="0" err="1">
                  <a:solidFill>
                    <a:srgbClr val="00817E"/>
                  </a:solidFill>
                  <a:latin typeface="Arial Black" panose="020B0A04020102020204" pitchFamily="34" charset="0"/>
                </a:rPr>
                <a:t>Fomenta</a:t>
              </a:r>
              <a:endParaRPr lang="en-US" sz="1100" i="1" spc="100" dirty="0">
                <a:solidFill>
                  <a:srgbClr val="00817E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2132545" y="4577381"/>
            <a:ext cx="787396" cy="318058"/>
            <a:chOff x="2132545" y="4577381"/>
            <a:chExt cx="787396" cy="318058"/>
          </a:xfrm>
        </p:grpSpPr>
        <p:sp>
          <p:nvSpPr>
            <p:cNvPr id="64" name="63 Rectángulo"/>
            <p:cNvSpPr/>
            <p:nvPr/>
          </p:nvSpPr>
          <p:spPr>
            <a:xfrm>
              <a:off x="2486122" y="4577381"/>
              <a:ext cx="262275" cy="318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2132545" y="4577381"/>
              <a:ext cx="787396" cy="318058"/>
              <a:chOff x="2132545" y="4577381"/>
              <a:chExt cx="787396" cy="318058"/>
            </a:xfrm>
          </p:grpSpPr>
          <p:sp>
            <p:nvSpPr>
              <p:cNvPr id="62" name="61 Rectángulo"/>
              <p:cNvSpPr/>
              <p:nvPr/>
            </p:nvSpPr>
            <p:spPr>
              <a:xfrm>
                <a:off x="2373062" y="4577381"/>
                <a:ext cx="262275" cy="3180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3" name="62 CuadroTexto"/>
              <p:cNvSpPr txBox="1"/>
              <p:nvPr/>
            </p:nvSpPr>
            <p:spPr>
              <a:xfrm>
                <a:off x="2132545" y="4577381"/>
                <a:ext cx="7873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i="1" spc="100" dirty="0" err="1">
                    <a:solidFill>
                      <a:srgbClr val="00817E"/>
                    </a:solidFill>
                    <a:latin typeface="Arial Black" panose="020B0A04020102020204" pitchFamily="34" charset="0"/>
                  </a:rPr>
                  <a:t>Mejora</a:t>
                </a:r>
                <a:endParaRPr lang="en-US" sz="1100" i="1" spc="100" dirty="0">
                  <a:solidFill>
                    <a:srgbClr val="00817E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4" name="Cruz 3"/>
          <p:cNvSpPr/>
          <p:nvPr/>
        </p:nvSpPr>
        <p:spPr>
          <a:xfrm rot="2673847">
            <a:off x="2969779" y="1689980"/>
            <a:ext cx="3252189" cy="3283503"/>
          </a:xfrm>
          <a:prstGeom prst="plus">
            <a:avLst>
              <a:gd name="adj" fmla="val 4789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2 Grupo"/>
          <p:cNvGrpSpPr/>
          <p:nvPr/>
        </p:nvGrpSpPr>
        <p:grpSpPr>
          <a:xfrm>
            <a:off x="3549094" y="1953784"/>
            <a:ext cx="1962248" cy="2755935"/>
            <a:chOff x="3549094" y="1953784"/>
            <a:chExt cx="1962248" cy="2755935"/>
          </a:xfrm>
        </p:grpSpPr>
        <p:sp>
          <p:nvSpPr>
            <p:cNvPr id="45" name="44 Flecha curvada hacia la izquierda"/>
            <p:cNvSpPr/>
            <p:nvPr/>
          </p:nvSpPr>
          <p:spPr>
            <a:xfrm rot="16366528">
              <a:off x="4157781" y="1345097"/>
              <a:ext cx="744135" cy="1961510"/>
            </a:xfrm>
            <a:prstGeom prst="curvedLeftArrow">
              <a:avLst/>
            </a:prstGeom>
            <a:solidFill>
              <a:srgbClr val="00817E"/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47" name="46 Flecha curvada hacia la izquierda"/>
            <p:cNvSpPr/>
            <p:nvPr/>
          </p:nvSpPr>
          <p:spPr>
            <a:xfrm rot="5574393">
              <a:off x="4158519" y="3356897"/>
              <a:ext cx="744135" cy="1961510"/>
            </a:xfrm>
            <a:prstGeom prst="curvedLeftArrow">
              <a:avLst/>
            </a:prstGeom>
            <a:solidFill>
              <a:srgbClr val="00817E"/>
            </a:solidFill>
            <a:ln>
              <a:solidFill>
                <a:srgbClr val="0081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2293664" y="1564039"/>
            <a:ext cx="4563827" cy="3157329"/>
            <a:chOff x="2293664" y="1564039"/>
            <a:chExt cx="4563827" cy="3157329"/>
          </a:xfrm>
        </p:grpSpPr>
        <p:sp>
          <p:nvSpPr>
            <p:cNvPr id="5" name="CuadroTexto 4"/>
            <p:cNvSpPr txBox="1"/>
            <p:nvPr/>
          </p:nvSpPr>
          <p:spPr>
            <a:xfrm>
              <a:off x="6365048" y="1564039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</a:t>
              </a: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6340748" y="4352036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2293664" y="4290601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</a:t>
              </a:r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2319151" y="1564039"/>
              <a:ext cx="4924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</a:t>
              </a:r>
            </a:p>
          </p:txBody>
        </p:sp>
      </p:grpSp>
      <p:sp>
        <p:nvSpPr>
          <p:cNvPr id="72" name="Rectángulo 71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Rectángulo 72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CuadroTexto 73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4861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/>
          <p:cNvGrpSpPr/>
          <p:nvPr/>
        </p:nvGrpSpPr>
        <p:grpSpPr>
          <a:xfrm>
            <a:off x="251519" y="1063954"/>
            <a:ext cx="8136905" cy="4896359"/>
            <a:chOff x="251519" y="1063954"/>
            <a:chExt cx="8136905" cy="4896359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082644"/>
              <a:ext cx="1065241" cy="765192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9" r="18708"/>
            <a:stretch/>
          </p:blipFill>
          <p:spPr>
            <a:xfrm>
              <a:off x="251519" y="1063954"/>
              <a:ext cx="1224137" cy="1233589"/>
            </a:xfrm>
            <a:prstGeom prst="ellipse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5" t="-393" r="20298" b="393"/>
            <a:stretch/>
          </p:blipFill>
          <p:spPr>
            <a:xfrm>
              <a:off x="251520" y="4592939"/>
              <a:ext cx="1224136" cy="1210451"/>
            </a:xfrm>
            <a:prstGeom prst="ellipse">
              <a:avLst/>
            </a:prstGeom>
          </p:spPr>
        </p:pic>
        <p:sp>
          <p:nvSpPr>
            <p:cNvPr id="14" name="13 Elipse"/>
            <p:cNvSpPr/>
            <p:nvPr/>
          </p:nvSpPr>
          <p:spPr>
            <a:xfrm>
              <a:off x="251520" y="2816061"/>
              <a:ext cx="1224136" cy="122587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Elipse"/>
            <p:cNvSpPr/>
            <p:nvPr/>
          </p:nvSpPr>
          <p:spPr>
            <a:xfrm>
              <a:off x="251520" y="4576660"/>
              <a:ext cx="1224136" cy="122587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438250" y="2564904"/>
              <a:ext cx="3845867" cy="0"/>
            </a:xfrm>
            <a:prstGeom prst="line">
              <a:avLst/>
            </a:prstGeom>
            <a:ln w="28575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Conector recto"/>
            <p:cNvCxnSpPr/>
            <p:nvPr/>
          </p:nvCxnSpPr>
          <p:spPr>
            <a:xfrm>
              <a:off x="460748" y="4293096"/>
              <a:ext cx="3823369" cy="0"/>
            </a:xfrm>
            <a:prstGeom prst="line">
              <a:avLst/>
            </a:prstGeom>
            <a:ln w="28575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CuadroTexto"/>
            <p:cNvSpPr txBox="1"/>
            <p:nvPr/>
          </p:nvSpPr>
          <p:spPr>
            <a:xfrm>
              <a:off x="1403648" y="1066671"/>
              <a:ext cx="30243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-</a:t>
              </a:r>
              <a:r>
                <a:rPr lang="en-US" sz="1600" dirty="0" err="1"/>
                <a:t>Cuando</a:t>
              </a:r>
              <a:r>
                <a:rPr lang="en-US" sz="1600" dirty="0"/>
                <a:t> </a:t>
              </a:r>
              <a:r>
                <a:rPr lang="en-US" sz="1600" dirty="0" err="1"/>
                <a:t>hablamos</a:t>
              </a:r>
              <a:r>
                <a:rPr lang="en-US" sz="1600" dirty="0"/>
                <a:t> de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Calentamiento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Global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</a:p>
            <a:p>
              <a:pPr algn="ctr"/>
              <a:r>
                <a:rPr lang="en-US" sz="1600" dirty="0" err="1"/>
                <a:t>nos</a:t>
              </a:r>
              <a:r>
                <a:rPr lang="en-US" sz="1600" dirty="0"/>
                <a:t> </a:t>
              </a:r>
              <a:r>
                <a:rPr lang="en-US" sz="1600" dirty="0" err="1"/>
                <a:t>referimos</a:t>
              </a:r>
              <a:r>
                <a:rPr lang="en-US" sz="1600" dirty="0"/>
                <a:t> al </a:t>
              </a:r>
              <a:r>
                <a:rPr lang="en-US" sz="1600" dirty="0" err="1"/>
                <a:t>aumento</a:t>
              </a:r>
              <a:r>
                <a:rPr lang="en-US" sz="1600" dirty="0"/>
                <a:t>    </a:t>
              </a:r>
            </a:p>
            <a:p>
              <a:pPr algn="ctr"/>
              <a:r>
                <a:rPr lang="en-US" sz="1600" dirty="0"/>
                <a:t> de </a:t>
              </a:r>
              <a:r>
                <a:rPr lang="en-US" sz="1600" dirty="0" err="1"/>
                <a:t>temperatura</a:t>
              </a:r>
              <a:r>
                <a:rPr lang="en-US" sz="1600" dirty="0"/>
                <a:t> en la </a:t>
              </a:r>
              <a:r>
                <a:rPr lang="en-US" sz="1600" dirty="0" err="1"/>
                <a:t>atmósfera</a:t>
              </a:r>
              <a:r>
                <a:rPr lang="en-US" sz="1600" dirty="0"/>
                <a:t>         </a:t>
              </a:r>
            </a:p>
            <a:p>
              <a:pPr algn="ctr"/>
              <a:r>
                <a:rPr lang="en-US" sz="1600" dirty="0"/>
                <a:t> </a:t>
              </a:r>
              <a:r>
                <a:rPr lang="en-US" sz="1600" dirty="0" err="1"/>
                <a:t>terrestre</a:t>
              </a:r>
              <a:r>
                <a:rPr lang="en-US" sz="1600" dirty="0"/>
                <a:t> y de los </a:t>
              </a:r>
              <a:r>
                <a:rPr lang="en-US" sz="1600" dirty="0" err="1"/>
                <a:t>océanos</a:t>
              </a:r>
              <a:r>
                <a:rPr lang="en-US" sz="1600" dirty="0"/>
                <a:t>- </a:t>
              </a:r>
              <a:endParaRPr lang="es-MX" sz="1600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259632" y="2948171"/>
              <a:ext cx="32403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 </a:t>
              </a:r>
              <a:r>
                <a:rPr lang="en-US" sz="1600" dirty="0"/>
                <a:t>-El principal </a:t>
              </a:r>
              <a:r>
                <a:rPr lang="en-US" sz="1600" dirty="0" err="1"/>
                <a:t>efecto</a:t>
              </a:r>
              <a:r>
                <a:rPr lang="en-US" sz="1600" dirty="0"/>
                <a:t> que causa el </a:t>
              </a:r>
              <a:r>
                <a:rPr lang="en-US" dirty="0" err="1"/>
                <a:t>calentamiento</a:t>
              </a:r>
              <a:r>
                <a:rPr lang="en-US" dirty="0"/>
                <a:t>  global</a:t>
              </a:r>
              <a:r>
                <a:rPr lang="en-US" sz="1600" dirty="0"/>
                <a:t> </a:t>
              </a:r>
              <a:r>
                <a:rPr lang="en-US" sz="1600" dirty="0" err="1"/>
                <a:t>es</a:t>
              </a:r>
              <a:r>
                <a:rPr lang="en-US" sz="1600" dirty="0"/>
                <a:t> el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Efecto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Invernadero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1501108" y="4298320"/>
              <a:ext cx="2902333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-Los 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Gases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Invernadero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dirty="0" err="1"/>
                <a:t>ayudan</a:t>
              </a:r>
              <a:r>
                <a:rPr lang="en-US" dirty="0"/>
                <a:t> a la Vida en la </a:t>
              </a:r>
              <a:r>
                <a:rPr lang="en-US" dirty="0" err="1"/>
                <a:t>tierra</a:t>
              </a:r>
              <a:r>
                <a:rPr lang="en-US" dirty="0"/>
                <a:t>, </a:t>
              </a:r>
            </a:p>
            <a:p>
              <a:pPr algn="ctr"/>
              <a:r>
                <a:rPr lang="en-US" dirty="0" err="1"/>
                <a:t>si</a:t>
              </a:r>
              <a:r>
                <a:rPr lang="en-US" dirty="0"/>
                <a:t> </a:t>
              </a:r>
              <a:r>
                <a:rPr lang="en-US" dirty="0" err="1"/>
                <a:t>su</a:t>
              </a:r>
              <a:r>
                <a:rPr lang="en-US" dirty="0"/>
                <a:t> concentración </a:t>
              </a:r>
              <a:r>
                <a:rPr lang="en-US" dirty="0" err="1"/>
                <a:t>es</a:t>
              </a:r>
              <a:r>
                <a:rPr lang="en-US" dirty="0"/>
                <a:t> </a:t>
              </a:r>
              <a:r>
                <a:rPr lang="en-US" dirty="0" err="1"/>
                <a:t>baja</a:t>
              </a:r>
              <a:r>
                <a:rPr lang="en-US" dirty="0"/>
                <a:t>. </a:t>
              </a:r>
            </a:p>
            <a:p>
              <a:pPr algn="ctr"/>
              <a:r>
                <a:rPr lang="en-US" dirty="0"/>
                <a:t>    </a:t>
              </a:r>
              <a:r>
                <a:rPr lang="en-US" dirty="0" err="1"/>
                <a:t>Incluso</a:t>
              </a:r>
              <a:r>
                <a:rPr lang="en-US" dirty="0"/>
                <a:t> </a:t>
              </a:r>
              <a:r>
                <a:rPr lang="en-US" dirty="0" err="1"/>
                <a:t>llegan</a:t>
              </a:r>
              <a:r>
                <a:rPr lang="en-US" dirty="0"/>
                <a:t> a </a:t>
              </a:r>
              <a:r>
                <a:rPr lang="en-US" dirty="0" err="1"/>
                <a:t>ser</a:t>
              </a:r>
              <a:r>
                <a:rPr lang="en-US" dirty="0"/>
                <a:t> </a:t>
              </a:r>
              <a:r>
                <a:rPr lang="en-US" dirty="0" err="1"/>
                <a:t>vitales</a:t>
              </a:r>
              <a:r>
                <a:rPr lang="en-US" dirty="0"/>
                <a:t>.</a:t>
              </a:r>
            </a:p>
            <a:p>
              <a:pPr algn="ctr"/>
              <a:r>
                <a:rPr lang="en-US" sz="1400" dirty="0"/>
                <a:t>(</a:t>
              </a:r>
              <a:r>
                <a:rPr lang="en-US" sz="1400" dirty="0" err="1"/>
                <a:t>si</a:t>
              </a:r>
              <a:r>
                <a:rPr lang="en-US" sz="1400" dirty="0"/>
                <a:t> no </a:t>
              </a:r>
              <a:r>
                <a:rPr lang="en-US" sz="1400" dirty="0" err="1"/>
                <a:t>fuera</a:t>
              </a:r>
              <a:r>
                <a:rPr lang="en-US" sz="1400" dirty="0"/>
                <a:t> </a:t>
              </a:r>
              <a:r>
                <a:rPr lang="es-MX" sz="1400" dirty="0"/>
                <a:t>por </a:t>
              </a:r>
              <a:r>
                <a:rPr lang="en-US" sz="1400" dirty="0" err="1"/>
                <a:t>ellos</a:t>
              </a:r>
              <a:r>
                <a:rPr lang="en-US" sz="1400" dirty="0"/>
                <a:t>  la </a:t>
              </a:r>
              <a:r>
                <a:rPr lang="en-US" sz="1400" dirty="0" err="1"/>
                <a:t>temperatur</a:t>
              </a:r>
              <a:r>
                <a:rPr lang="es-MX" sz="1400" dirty="0"/>
                <a:t>a</a:t>
              </a:r>
              <a:endParaRPr lang="en-US" sz="1400" dirty="0"/>
            </a:p>
            <a:p>
              <a:pPr algn="ctr"/>
              <a:r>
                <a:rPr lang="en-US" sz="1400" dirty="0"/>
                <a:t>de la </a:t>
              </a:r>
              <a:r>
                <a:rPr lang="en-US" sz="1400" dirty="0" err="1"/>
                <a:t>tierra</a:t>
              </a:r>
              <a:r>
                <a:rPr lang="en-US" sz="1400" dirty="0"/>
                <a:t> </a:t>
              </a:r>
              <a:r>
                <a:rPr lang="en-US" sz="1400" dirty="0" err="1"/>
                <a:t>sería</a:t>
              </a:r>
              <a:r>
                <a:rPr lang="en-US" sz="1400" dirty="0"/>
                <a:t> de -18° C)</a:t>
              </a:r>
              <a:endParaRPr lang="es-MX" sz="1400" dirty="0"/>
            </a:p>
          </p:txBody>
        </p:sp>
        <p:sp>
          <p:nvSpPr>
            <p:cNvPr id="13" name="12 Elipse"/>
            <p:cNvSpPr/>
            <p:nvPr/>
          </p:nvSpPr>
          <p:spPr>
            <a:xfrm>
              <a:off x="251520" y="1072445"/>
              <a:ext cx="1224136" cy="122587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5076056" y="2199878"/>
              <a:ext cx="3312368" cy="2525266"/>
              <a:chOff x="4716016" y="2199878"/>
              <a:chExt cx="3312368" cy="2525266"/>
            </a:xfrm>
          </p:grpSpPr>
          <p:pic>
            <p:nvPicPr>
              <p:cNvPr id="10" name="9 Imagen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461"/>
              <a:stretch/>
            </p:blipFill>
            <p:spPr>
              <a:xfrm>
                <a:off x="4716016" y="2199878"/>
                <a:ext cx="3312368" cy="2525266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51"/>
              <a:stretch/>
            </p:blipFill>
            <p:spPr>
              <a:xfrm>
                <a:off x="4859883" y="2276872"/>
                <a:ext cx="3024485" cy="2316067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7" name="Grupo 26"/>
          <p:cNvGrpSpPr/>
          <p:nvPr/>
        </p:nvGrpSpPr>
        <p:grpSpPr>
          <a:xfrm>
            <a:off x="9249595" y="653554"/>
            <a:ext cx="7347741" cy="5550892"/>
            <a:chOff x="9396536" y="831725"/>
            <a:chExt cx="6768752" cy="5113492"/>
          </a:xfrm>
        </p:grpSpPr>
        <p:pic>
          <p:nvPicPr>
            <p:cNvPr id="26" name="9 Imagen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61"/>
            <a:stretch/>
          </p:blipFill>
          <p:spPr>
            <a:xfrm>
              <a:off x="9396536" y="831725"/>
              <a:ext cx="6768752" cy="5113492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1"/>
            <a:stretch/>
          </p:blipFill>
          <p:spPr>
            <a:xfrm>
              <a:off x="9540552" y="980728"/>
              <a:ext cx="6480720" cy="4821809"/>
            </a:xfrm>
            <a:prstGeom prst="rect">
              <a:avLst/>
            </a:prstGeom>
          </p:spPr>
        </p:pic>
      </p:grpSp>
      <p:grpSp>
        <p:nvGrpSpPr>
          <p:cNvPr id="5" name="4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6" name="5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  <a:endParaRPr lang="es-MX" dirty="0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5459849" y="3573016"/>
            <a:ext cx="946219" cy="806014"/>
            <a:chOff x="6175013" y="1874451"/>
            <a:chExt cx="946219" cy="806014"/>
          </a:xfrm>
        </p:grpSpPr>
        <p:sp>
          <p:nvSpPr>
            <p:cNvPr id="54" name="20 CuadroTexto"/>
            <p:cNvSpPr txBox="1"/>
            <p:nvPr/>
          </p:nvSpPr>
          <p:spPr>
            <a:xfrm>
              <a:off x="6257136" y="1874451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55" name="20 CuadroTexto"/>
            <p:cNvSpPr txBox="1"/>
            <p:nvPr/>
          </p:nvSpPr>
          <p:spPr>
            <a:xfrm>
              <a:off x="6175013" y="1972579"/>
              <a:ext cx="8640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 C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HASTA EL SIGLO XVIII</a:t>
              </a:r>
              <a:endParaRPr lang="es-MX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6332603" y="3501008"/>
            <a:ext cx="2068140" cy="830997"/>
            <a:chOff x="6332603" y="3633069"/>
            <a:chExt cx="2068140" cy="830997"/>
          </a:xfrm>
        </p:grpSpPr>
        <p:sp>
          <p:nvSpPr>
            <p:cNvPr id="38" name="20 CuadroTexto"/>
            <p:cNvSpPr txBox="1"/>
            <p:nvPr/>
          </p:nvSpPr>
          <p:spPr>
            <a:xfrm>
              <a:off x="6774253" y="3690702"/>
              <a:ext cx="1626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15.80   C</a:t>
              </a:r>
              <a:endParaRPr lang="es-MX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20 CuadroTexto"/>
            <p:cNvSpPr txBox="1"/>
            <p:nvPr/>
          </p:nvSpPr>
          <p:spPr>
            <a:xfrm>
              <a:off x="7384130" y="3633069"/>
              <a:ext cx="8640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     2020</a:t>
              </a:r>
            </a:p>
            <a:p>
              <a:pPr algn="ctr"/>
              <a:endPara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lecha derecha 58"/>
            <p:cNvSpPr/>
            <p:nvPr/>
          </p:nvSpPr>
          <p:spPr>
            <a:xfrm>
              <a:off x="6332603" y="3764121"/>
              <a:ext cx="799123" cy="259422"/>
            </a:xfrm>
            <a:prstGeom prst="rightArrow">
              <a:avLst>
                <a:gd name="adj1" fmla="val 42949"/>
                <a:gd name="adj2" fmla="val 50000"/>
              </a:avLst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</a:schemeClr>
                </a:gs>
                <a:gs pos="3000">
                  <a:srgbClr val="FF0000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t="78966" r="26666" b="15588"/>
          <a:stretch/>
        </p:blipFill>
        <p:spPr>
          <a:xfrm>
            <a:off x="7744170" y="5560992"/>
            <a:ext cx="144016" cy="144016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6248104" y="3930383"/>
            <a:ext cx="2263344" cy="1015663"/>
            <a:chOff x="5991168" y="3933056"/>
            <a:chExt cx="2263344" cy="1015663"/>
          </a:xfrm>
        </p:grpSpPr>
        <p:sp>
          <p:nvSpPr>
            <p:cNvPr id="45" name="20 CuadroTexto"/>
            <p:cNvSpPr txBox="1"/>
            <p:nvPr/>
          </p:nvSpPr>
          <p:spPr>
            <a:xfrm>
              <a:off x="5991168" y="3933056"/>
              <a:ext cx="22633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DATOS DE LA NASA REVELAN QUE EN 2021</a:t>
              </a:r>
            </a:p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TEMPERATURA SE </a:t>
              </a:r>
              <a:r>
                <a:rPr lang="en-US" sz="11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INCREMENTÓ</a:t>
              </a: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r>
                <a:rPr lang="es-MX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.20   C </a:t>
              </a:r>
            </a:p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 QUE AGRAVA EL</a:t>
              </a:r>
            </a:p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CALENTAMIENTO GLOBAL  </a:t>
              </a:r>
              <a:endParaRPr lang="es-MX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20 CuadroTexto"/>
            <p:cNvSpPr txBox="1"/>
            <p:nvPr/>
          </p:nvSpPr>
          <p:spPr>
            <a:xfrm>
              <a:off x="7342172" y="4264906"/>
              <a:ext cx="542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s-MX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sp>
        <p:nvSpPr>
          <p:cNvPr id="41" name="20 CuadroTexto"/>
          <p:cNvSpPr txBox="1"/>
          <p:nvPr/>
        </p:nvSpPr>
        <p:spPr>
          <a:xfrm>
            <a:off x="1012512" y="4463533"/>
            <a:ext cx="22633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CIENTÍFICOS ESTABLECIERON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2°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AUMENTO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 INICIO DEL PUNTO DE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RETORNO </a:t>
            </a:r>
            <a:endParaRPr lang="es-MX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Rectángulo 46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CuadroTexto 47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24751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47638 0.45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38 0.45115 L 0.4875 -0.000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5 -0.00047 L 0.4875 -0.462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5 -0.46227 L -0.48421 0.004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94" y="233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90556 0.0020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7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10044608" y="5803653"/>
            <a:ext cx="755576" cy="216025"/>
            <a:chOff x="8352928" y="5734864"/>
            <a:chExt cx="755576" cy="216025"/>
          </a:xfrm>
        </p:grpSpPr>
        <p:sp>
          <p:nvSpPr>
            <p:cNvPr id="6" name="5 Rectángulo"/>
            <p:cNvSpPr/>
            <p:nvPr/>
          </p:nvSpPr>
          <p:spPr>
            <a:xfrm>
              <a:off x="8676456" y="5734864"/>
              <a:ext cx="432048" cy="214415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8352928" y="5734865"/>
              <a:ext cx="269776" cy="21602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  <a:endParaRPr lang="es-MX" dirty="0"/>
            </a:p>
          </p:txBody>
        </p:sp>
      </p:grpSp>
      <p:grpSp>
        <p:nvGrpSpPr>
          <p:cNvPr id="37" name="36 Grupo"/>
          <p:cNvGrpSpPr/>
          <p:nvPr/>
        </p:nvGrpSpPr>
        <p:grpSpPr>
          <a:xfrm>
            <a:off x="4455587" y="1700807"/>
            <a:ext cx="3600400" cy="5040561"/>
            <a:chOff x="4572000" y="1700806"/>
            <a:chExt cx="3600400" cy="5040561"/>
          </a:xfrm>
        </p:grpSpPr>
        <p:sp>
          <p:nvSpPr>
            <p:cNvPr id="10" name="9 Rectángulo"/>
            <p:cNvSpPr/>
            <p:nvPr/>
          </p:nvSpPr>
          <p:spPr>
            <a:xfrm>
              <a:off x="4572000" y="1700806"/>
              <a:ext cx="3600400" cy="5040561"/>
            </a:xfrm>
            <a:prstGeom prst="rect">
              <a:avLst/>
            </a:prstGeom>
            <a:noFill/>
            <a:ln w="5715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Elipse"/>
            <p:cNvSpPr/>
            <p:nvPr/>
          </p:nvSpPr>
          <p:spPr>
            <a:xfrm>
              <a:off x="4716016" y="3628231"/>
              <a:ext cx="504056" cy="50477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Elipse"/>
            <p:cNvSpPr/>
            <p:nvPr/>
          </p:nvSpPr>
          <p:spPr>
            <a:xfrm>
              <a:off x="4716016" y="2150142"/>
              <a:ext cx="504056" cy="504773"/>
            </a:xfrm>
            <a:prstGeom prst="ellipse">
              <a:avLst/>
            </a:prstGeom>
            <a:noFill/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Elipse"/>
            <p:cNvSpPr/>
            <p:nvPr/>
          </p:nvSpPr>
          <p:spPr>
            <a:xfrm>
              <a:off x="4727703" y="5134018"/>
              <a:ext cx="504056" cy="504773"/>
            </a:xfrm>
            <a:prstGeom prst="ellipse">
              <a:avLst/>
            </a:prstGeom>
            <a:noFill/>
            <a:ln w="28575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Elipse"/>
            <p:cNvSpPr/>
            <p:nvPr/>
          </p:nvSpPr>
          <p:spPr>
            <a:xfrm>
              <a:off x="4848238" y="2282552"/>
              <a:ext cx="239611" cy="239952"/>
            </a:xfrm>
            <a:prstGeom prst="ellipse">
              <a:avLst/>
            </a:prstGeom>
            <a:solidFill>
              <a:srgbClr val="00999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Elipse"/>
            <p:cNvSpPr/>
            <p:nvPr/>
          </p:nvSpPr>
          <p:spPr>
            <a:xfrm>
              <a:off x="4848237" y="3760641"/>
              <a:ext cx="239611" cy="239952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Elipse"/>
            <p:cNvSpPr/>
            <p:nvPr/>
          </p:nvSpPr>
          <p:spPr>
            <a:xfrm>
              <a:off x="4859925" y="5266428"/>
              <a:ext cx="239611" cy="239952"/>
            </a:xfrm>
            <a:prstGeom prst="ellipse">
              <a:avLst/>
            </a:prstGeom>
            <a:solidFill>
              <a:srgbClr val="009999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9" name="18 Conector recto"/>
            <p:cNvCxnSpPr/>
            <p:nvPr/>
          </p:nvCxnSpPr>
          <p:spPr>
            <a:xfrm>
              <a:off x="4968042" y="3880617"/>
              <a:ext cx="5400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Elipse"/>
            <p:cNvSpPr/>
            <p:nvPr/>
          </p:nvSpPr>
          <p:spPr>
            <a:xfrm>
              <a:off x="5448201" y="3820629"/>
              <a:ext cx="119805" cy="119975"/>
            </a:xfrm>
            <a:prstGeom prst="ellipse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1" name="20 Conector recto"/>
            <p:cNvCxnSpPr/>
            <p:nvPr/>
          </p:nvCxnSpPr>
          <p:spPr>
            <a:xfrm>
              <a:off x="4968041" y="2402528"/>
              <a:ext cx="540062" cy="0"/>
            </a:xfrm>
            <a:prstGeom prst="line">
              <a:avLst/>
            </a:prstGeom>
            <a:ln w="190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21 Elipse"/>
            <p:cNvSpPr/>
            <p:nvPr/>
          </p:nvSpPr>
          <p:spPr>
            <a:xfrm>
              <a:off x="5448200" y="2342540"/>
              <a:ext cx="119805" cy="119975"/>
            </a:xfrm>
            <a:prstGeom prst="ellipse">
              <a:avLst/>
            </a:prstGeom>
            <a:solidFill>
              <a:srgbClr val="00999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23" name="22 Conector recto"/>
            <p:cNvCxnSpPr/>
            <p:nvPr/>
          </p:nvCxnSpPr>
          <p:spPr>
            <a:xfrm>
              <a:off x="4968040" y="5386404"/>
              <a:ext cx="540062" cy="0"/>
            </a:xfrm>
            <a:prstGeom prst="line">
              <a:avLst/>
            </a:prstGeom>
            <a:ln w="190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23 Elipse"/>
            <p:cNvSpPr/>
            <p:nvPr/>
          </p:nvSpPr>
          <p:spPr>
            <a:xfrm>
              <a:off x="5448199" y="5326416"/>
              <a:ext cx="119805" cy="119975"/>
            </a:xfrm>
            <a:prstGeom prst="ellipse">
              <a:avLst/>
            </a:prstGeom>
            <a:solidFill>
              <a:srgbClr val="00999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5508104" y="1772816"/>
              <a:ext cx="246037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Gracias a </a:t>
              </a:r>
              <a:r>
                <a:rPr lang="en-US" sz="1400" dirty="0" err="1"/>
                <a:t>estos</a:t>
              </a:r>
              <a:r>
                <a:rPr lang="en-US" sz="1400" dirty="0"/>
                <a:t> gases, </a:t>
              </a:r>
              <a:r>
                <a:rPr lang="en-US" sz="1400" dirty="0" err="1"/>
                <a:t>es</a:t>
              </a:r>
              <a:r>
                <a:rPr lang="en-US" sz="1400" dirty="0"/>
                <a:t> </a:t>
              </a:r>
              <a:r>
                <a:rPr lang="en-US" sz="1400" dirty="0" err="1"/>
                <a:t>capaz</a:t>
              </a:r>
              <a:r>
                <a:rPr lang="en-US" sz="1400" dirty="0"/>
                <a:t> de </a:t>
              </a:r>
              <a:r>
                <a:rPr lang="en-US" sz="1400" dirty="0" err="1"/>
                <a:t>realizarse</a:t>
              </a:r>
              <a:r>
                <a:rPr lang="en-US" sz="1400" dirty="0"/>
                <a:t> la </a:t>
              </a:r>
              <a:r>
                <a:rPr lang="en-US" sz="1400" dirty="0" err="1"/>
                <a:t>fotosíntesis</a:t>
              </a:r>
              <a:r>
                <a:rPr lang="en-US" sz="1400" dirty="0"/>
                <a:t>.</a:t>
              </a:r>
            </a:p>
            <a:p>
              <a:r>
                <a:rPr lang="en-US" sz="1400" dirty="0"/>
                <a:t>Si la concentración de los </a:t>
              </a:r>
              <a:r>
                <a:rPr lang="en-US" sz="1600" b="1" i="1" dirty="0"/>
                <a:t>Gases De </a:t>
              </a:r>
              <a:r>
                <a:rPr lang="en-US" sz="1600" b="1" i="1" dirty="0" err="1"/>
                <a:t>Invernadero</a:t>
              </a:r>
              <a:r>
                <a:rPr lang="en-US" sz="1600" b="1" i="1" dirty="0"/>
                <a:t> </a:t>
              </a:r>
              <a:r>
                <a:rPr lang="en-US" sz="1400" dirty="0" err="1"/>
                <a:t>aumenta</a:t>
              </a:r>
              <a:r>
                <a:rPr lang="en-US" sz="1400" dirty="0"/>
                <a:t>, se </a:t>
              </a:r>
              <a:r>
                <a:rPr lang="en-US" sz="1400" dirty="0" err="1"/>
                <a:t>va</a:t>
              </a:r>
              <a:r>
                <a:rPr lang="en-US" sz="1400" dirty="0"/>
                <a:t> </a:t>
              </a:r>
              <a:r>
                <a:rPr lang="en-US" sz="1400" dirty="0" err="1"/>
                <a:t>produciendo</a:t>
              </a:r>
              <a:r>
                <a:rPr lang="en-US" sz="1400" dirty="0"/>
                <a:t>  un </a:t>
              </a:r>
              <a:r>
                <a:rPr lang="en-US" sz="1400" dirty="0" err="1"/>
                <a:t>cambio</a:t>
              </a:r>
              <a:r>
                <a:rPr lang="en-US" sz="1400" dirty="0"/>
                <a:t> </a:t>
              </a:r>
              <a:r>
                <a:rPr lang="en-US" sz="1400" dirty="0" err="1"/>
                <a:t>climático</a:t>
              </a:r>
              <a:r>
                <a:rPr lang="en-US" sz="1400" dirty="0"/>
                <a:t> que </a:t>
              </a:r>
              <a:r>
                <a:rPr lang="en-US" sz="1400" dirty="0" err="1"/>
                <a:t>afecta</a:t>
              </a:r>
              <a:r>
                <a:rPr lang="en-US" sz="1400" dirty="0"/>
                <a:t> a la </a:t>
              </a:r>
              <a:r>
                <a:rPr lang="en-US" sz="1400" dirty="0" err="1"/>
                <a:t>vida</a:t>
              </a:r>
              <a:r>
                <a:rPr lang="en-US" sz="1400" dirty="0"/>
                <a:t> </a:t>
              </a:r>
              <a:r>
                <a:rPr lang="en-US" sz="1400" dirty="0" err="1"/>
                <a:t>sobre</a:t>
              </a:r>
              <a:r>
                <a:rPr lang="en-US" sz="1400" dirty="0"/>
                <a:t> la </a:t>
              </a:r>
              <a:r>
                <a:rPr lang="en-US" sz="1400" dirty="0" err="1"/>
                <a:t>tierra</a:t>
              </a:r>
              <a:r>
                <a:rPr lang="en-US" sz="1400" dirty="0"/>
                <a:t>.</a:t>
              </a:r>
              <a:endParaRPr lang="es-MX" sz="1400" dirty="0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5508104" y="3554432"/>
              <a:ext cx="253238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El </a:t>
              </a:r>
              <a:r>
                <a:rPr lang="en-US" sz="1600" b="1" i="1" dirty="0" err="1"/>
                <a:t>Efecto</a:t>
              </a:r>
              <a:r>
                <a:rPr lang="en-US" sz="1600" b="1" i="1" dirty="0"/>
                <a:t> </a:t>
              </a:r>
              <a:r>
                <a:rPr lang="en-US" sz="1600" b="1" i="1" dirty="0" err="1"/>
                <a:t>Invernadero</a:t>
              </a:r>
              <a:r>
                <a:rPr lang="en-US" sz="1600" b="1" i="1" dirty="0"/>
                <a:t> </a:t>
              </a:r>
              <a:r>
                <a:rPr lang="en-US" sz="1400" dirty="0" err="1"/>
                <a:t>está</a:t>
              </a:r>
              <a:r>
                <a:rPr lang="en-US" sz="1400" dirty="0"/>
                <a:t> </a:t>
              </a:r>
              <a:r>
                <a:rPr lang="en-US" sz="1400" dirty="0" err="1"/>
                <a:t>provocando</a:t>
              </a:r>
              <a:r>
                <a:rPr lang="en-US" sz="1400" dirty="0"/>
                <a:t>: </a:t>
              </a:r>
              <a:r>
                <a:rPr lang="en-US" sz="1400" dirty="0" err="1"/>
                <a:t>Exceso</a:t>
              </a:r>
              <a:r>
                <a:rPr lang="en-US" sz="1400" dirty="0"/>
                <a:t> de vapor de </a:t>
              </a:r>
              <a:r>
                <a:rPr lang="en-US" sz="1400" dirty="0" err="1"/>
                <a:t>agua</a:t>
              </a:r>
              <a:r>
                <a:rPr lang="en-US" sz="1400" dirty="0"/>
                <a:t>. Y </a:t>
              </a:r>
              <a:r>
                <a:rPr lang="en-US" sz="1400" dirty="0" err="1"/>
                <a:t>alta</a:t>
              </a:r>
              <a:r>
                <a:rPr lang="en-US" sz="1400" dirty="0"/>
                <a:t> concentración de</a:t>
              </a:r>
            </a:p>
            <a:p>
              <a:r>
                <a:rPr lang="en-US" sz="1400" dirty="0"/>
                <a:t>gases.</a:t>
              </a:r>
              <a:endParaRPr lang="es-MX" sz="1400" dirty="0"/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5508104" y="4646745"/>
              <a:ext cx="26642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La gran concentración de </a:t>
              </a:r>
              <a:r>
                <a:rPr lang="en-US" sz="1400" dirty="0" err="1"/>
                <a:t>estos</a:t>
              </a:r>
              <a:r>
                <a:rPr lang="en-US" sz="1400" dirty="0"/>
                <a:t> gases </a:t>
              </a:r>
              <a:r>
                <a:rPr lang="en-US" sz="1400" dirty="0" err="1"/>
                <a:t>está</a:t>
              </a:r>
              <a:r>
                <a:rPr lang="en-US" sz="1400" dirty="0"/>
                <a:t> </a:t>
              </a:r>
              <a:r>
                <a:rPr lang="en-US" sz="1400" dirty="0" err="1"/>
                <a:t>provocando</a:t>
              </a:r>
              <a:r>
                <a:rPr lang="en-US" sz="1400" dirty="0"/>
                <a:t> que los </a:t>
              </a:r>
              <a:r>
                <a:rPr lang="en-US" sz="1400" dirty="0" err="1"/>
                <a:t>rayos</a:t>
              </a:r>
              <a:r>
                <a:rPr lang="en-US" sz="1400" dirty="0"/>
                <a:t> </a:t>
              </a:r>
              <a:r>
                <a:rPr lang="en-US" sz="1400" dirty="0" err="1"/>
                <a:t>solares</a:t>
              </a:r>
              <a:r>
                <a:rPr lang="en-US" sz="1400" dirty="0"/>
                <a:t> se </a:t>
              </a:r>
              <a:r>
                <a:rPr lang="en-US" sz="1400" dirty="0" err="1"/>
                <a:t>retengan</a:t>
              </a:r>
              <a:r>
                <a:rPr lang="en-US" sz="1400" dirty="0"/>
                <a:t> mucho mas de lo </a:t>
              </a:r>
              <a:r>
                <a:rPr lang="en-US" sz="1400" dirty="0" err="1"/>
                <a:t>necesario</a:t>
              </a:r>
              <a:r>
                <a:rPr lang="en-US" sz="1400" dirty="0"/>
                <a:t> , </a:t>
              </a:r>
              <a:r>
                <a:rPr lang="en-US" b="1" i="1" dirty="0" err="1"/>
                <a:t>Calentando</a:t>
              </a:r>
              <a:r>
                <a:rPr lang="en-US" b="1" i="1" dirty="0"/>
                <a:t> La Tierra </a:t>
              </a:r>
              <a:r>
                <a:rPr lang="en-US" sz="1400" dirty="0"/>
                <a:t>de forma </a:t>
              </a:r>
              <a:r>
                <a:rPr lang="en-US" sz="1400" dirty="0" err="1"/>
                <a:t>alarmante</a:t>
              </a:r>
              <a:r>
                <a:rPr lang="en-US" sz="1400" dirty="0"/>
                <a:t> y </a:t>
              </a:r>
              <a:r>
                <a:rPr lang="en-US" sz="1400" dirty="0" err="1"/>
                <a:t>muy</a:t>
              </a:r>
              <a:r>
                <a:rPr lang="en-US" sz="1400" dirty="0"/>
                <a:t> </a:t>
              </a:r>
              <a:r>
                <a:rPr lang="en-US" sz="1400" dirty="0" err="1"/>
                <a:t>acelerada</a:t>
              </a:r>
              <a:r>
                <a:rPr lang="en-US" sz="1400" dirty="0"/>
                <a:t>.</a:t>
              </a:r>
              <a:endParaRPr lang="es-MX" sz="1400" dirty="0"/>
            </a:p>
          </p:txBody>
        </p:sp>
      </p:grpSp>
      <p:graphicFrame>
        <p:nvGraphicFramePr>
          <p:cNvPr id="28" name="27 Gráfico"/>
          <p:cNvGraphicFramePr/>
          <p:nvPr>
            <p:extLst>
              <p:ext uri="{D42A27DB-BD31-4B8C-83A1-F6EECF244321}">
                <p14:modId xmlns:p14="http://schemas.microsoft.com/office/powerpoint/2010/main" val="1573996378"/>
              </p:ext>
            </p:extLst>
          </p:nvPr>
        </p:nvGraphicFramePr>
        <p:xfrm>
          <a:off x="323528" y="653554"/>
          <a:ext cx="5356194" cy="555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9" name="2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1"/>
          <a:stretch/>
        </p:blipFill>
        <p:spPr>
          <a:xfrm>
            <a:off x="-5279127" y="1196752"/>
            <a:ext cx="8843015" cy="723275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-3564904" y="1196752"/>
            <a:ext cx="352839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spc="100" dirty="0">
                <a:latin typeface="Arial" panose="020B0604020202020204" pitchFamily="34" charset="0"/>
                <a:cs typeface="Arial" panose="020B0604020202020204" pitchFamily="34" charset="0"/>
              </a:rPr>
              <a:t>GASES DEL EFECTO </a:t>
            </a:r>
          </a:p>
          <a:p>
            <a:pPr algn="r"/>
            <a:r>
              <a:rPr lang="en-US" sz="24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INVERNADERO</a:t>
            </a:r>
            <a:endParaRPr lang="es-MX" sz="24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555777" y="290171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50%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403648" y="246863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17%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403648" y="330182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18%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83568" y="302889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6%</a:t>
            </a:r>
            <a:endParaRPr lang="es-MX" sz="20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755576" y="274085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9%</a:t>
            </a:r>
            <a:endParaRPr lang="es-MX" sz="2000" b="1" dirty="0">
              <a:solidFill>
                <a:schemeClr val="bg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3096" y="2132856"/>
            <a:ext cx="5112568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37 CuadroTexto"/>
          <p:cNvSpPr txBox="1"/>
          <p:nvPr/>
        </p:nvSpPr>
        <p:spPr>
          <a:xfrm>
            <a:off x="-4248472" y="1193557"/>
            <a:ext cx="424847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ENERGIA DE VUELTA </a:t>
            </a:r>
          </a:p>
          <a:p>
            <a:pPr algn="r"/>
            <a:r>
              <a:rPr lang="en-US" sz="24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ESPACIO</a:t>
            </a:r>
            <a:endParaRPr lang="es-MX" sz="24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-4239891" y="1193557"/>
            <a:ext cx="424847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CAPAS DE LA</a:t>
            </a:r>
          </a:p>
          <a:p>
            <a:pPr algn="r"/>
            <a:r>
              <a:rPr lang="en-US" sz="2400" spc="300" dirty="0">
                <a:latin typeface="Arial" panose="020B0604020202020204" pitchFamily="34" charset="0"/>
                <a:cs typeface="Arial" panose="020B0604020202020204" pitchFamily="34" charset="0"/>
              </a:rPr>
              <a:t>    ATMOSFERA</a:t>
            </a:r>
            <a:endParaRPr lang="es-MX" sz="24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9713" y="2132856"/>
            <a:ext cx="3749145" cy="390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84458"/>
              </p:ext>
            </p:extLst>
          </p:nvPr>
        </p:nvGraphicFramePr>
        <p:xfrm>
          <a:off x="-4429002" y="2157065"/>
          <a:ext cx="3888434" cy="36870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val="2524481018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503419047"/>
                    </a:ext>
                  </a:extLst>
                </a:gridCol>
              </a:tblGrid>
              <a:tr h="91337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EMISION</a:t>
                      </a:r>
                      <a:r>
                        <a:rPr lang="en-US" sz="2000" baseline="0" dirty="0"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US" sz="2800" spc="-1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E </a:t>
                      </a:r>
                      <a:r>
                        <a:rPr lang="en-US" sz="3600" b="1" spc="-15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spc="-1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POR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>
                          <a:latin typeface="Century Gothic" panose="020B0502020202020204" pitchFamily="34" charset="0"/>
                        </a:rPr>
                        <a:t>SECTORES DE ACTIVIDADES</a:t>
                      </a:r>
                      <a:endParaRPr lang="en-US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E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315646"/>
                  </a:ext>
                </a:extLst>
              </a:tr>
              <a:tr h="913377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3231"/>
                          </a:solidFill>
                        </a:rPr>
                        <a:t>Electricidad</a:t>
                      </a:r>
                      <a:r>
                        <a:rPr lang="en-US" b="0" dirty="0">
                          <a:solidFill>
                            <a:srgbClr val="003231"/>
                          </a:solidFill>
                        </a:rPr>
                        <a:t> y </a:t>
                      </a:r>
                    </a:p>
                    <a:p>
                      <a:pPr algn="ctr"/>
                      <a:r>
                        <a:rPr lang="en-US" b="0" dirty="0" err="1">
                          <a:solidFill>
                            <a:srgbClr val="003231"/>
                          </a:solidFill>
                        </a:rPr>
                        <a:t>Calefacción</a:t>
                      </a:r>
                      <a:r>
                        <a:rPr lang="en-US" b="0" baseline="0" dirty="0">
                          <a:solidFill>
                            <a:srgbClr val="003231"/>
                          </a:solidFill>
                        </a:rPr>
                        <a:t> :</a:t>
                      </a:r>
                    </a:p>
                    <a:p>
                      <a:pPr algn="ctr"/>
                      <a:r>
                        <a:rPr lang="en-US" b="1" u="sng" baseline="0" dirty="0">
                          <a:solidFill>
                            <a:srgbClr val="003231"/>
                          </a:solidFill>
                        </a:rPr>
                        <a:t>25%</a:t>
                      </a:r>
                      <a:endParaRPr lang="en-US" b="1" u="sng" dirty="0">
                        <a:solidFill>
                          <a:srgbClr val="00323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Industria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en-US" b="1" u="sng" dirty="0">
                          <a:solidFill>
                            <a:srgbClr val="003231"/>
                          </a:solidFill>
                        </a:rPr>
                        <a:t>21%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484362"/>
                  </a:ext>
                </a:extLst>
              </a:tr>
              <a:tr h="91337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Agricultura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 y </a:t>
                      </a:r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Otros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Usos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 Del </a:t>
                      </a:r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Suelo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en-US" b="1" u="sng" dirty="0">
                          <a:solidFill>
                            <a:srgbClr val="003231"/>
                          </a:solidFill>
                        </a:rPr>
                        <a:t>24%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Otras</a:t>
                      </a:r>
                      <a:r>
                        <a:rPr lang="en-US" baseline="0" dirty="0">
                          <a:solidFill>
                            <a:srgbClr val="003231"/>
                          </a:solidFill>
                        </a:rPr>
                        <a:t> Fuentes De </a:t>
                      </a:r>
                      <a:r>
                        <a:rPr lang="en-US" baseline="0" dirty="0" err="1">
                          <a:solidFill>
                            <a:srgbClr val="003231"/>
                          </a:solidFill>
                        </a:rPr>
                        <a:t>Energía</a:t>
                      </a:r>
                      <a:r>
                        <a:rPr lang="en-US" baseline="0" dirty="0">
                          <a:solidFill>
                            <a:srgbClr val="003231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en-US" b="1" u="sng" baseline="0" dirty="0">
                          <a:solidFill>
                            <a:srgbClr val="003231"/>
                          </a:solidFill>
                        </a:rPr>
                        <a:t>10%</a:t>
                      </a:r>
                      <a:endParaRPr lang="en-US" b="1" u="sng" dirty="0">
                        <a:solidFill>
                          <a:srgbClr val="00323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496302"/>
                  </a:ext>
                </a:extLst>
              </a:tr>
              <a:tr h="91337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Transporte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en-US" b="1" u="sng" dirty="0">
                          <a:solidFill>
                            <a:srgbClr val="003231"/>
                          </a:solidFill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3231"/>
                          </a:solidFill>
                        </a:rPr>
                        <a:t>Edificación</a:t>
                      </a:r>
                      <a:r>
                        <a:rPr lang="en-US" dirty="0">
                          <a:solidFill>
                            <a:srgbClr val="003231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en-US" b="1" u="sng" dirty="0">
                          <a:solidFill>
                            <a:srgbClr val="003231"/>
                          </a:solidFill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798881"/>
                  </a:ext>
                </a:extLst>
              </a:tr>
            </a:tbl>
          </a:graphicData>
        </a:graphic>
      </p:graphicFrame>
      <p:sp>
        <p:nvSpPr>
          <p:cNvPr id="50" name="Rectángulo 49"/>
          <p:cNvSpPr/>
          <p:nvPr/>
        </p:nvSpPr>
        <p:spPr>
          <a:xfrm>
            <a:off x="4283968" y="0"/>
            <a:ext cx="4860032" cy="3982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Rectángulo 50"/>
          <p:cNvSpPr/>
          <p:nvPr/>
        </p:nvSpPr>
        <p:spPr>
          <a:xfrm>
            <a:off x="0" y="0"/>
            <a:ext cx="4499992" cy="3982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CuadroTexto 51"/>
          <p:cNvSpPr txBox="1"/>
          <p:nvPr/>
        </p:nvSpPr>
        <p:spPr>
          <a:xfrm>
            <a:off x="0" y="45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 UNA SOLUCIÓN INTEGRAL SOSTENIBLE</a:t>
            </a:r>
          </a:p>
        </p:txBody>
      </p:sp>
    </p:spTree>
    <p:extLst>
      <p:ext uri="{BB962C8B-B14F-4D97-AF65-F5344CB8AC3E}">
        <p14:creationId xmlns:p14="http://schemas.microsoft.com/office/powerpoint/2010/main" val="36786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2 -0.00509 L -0.17518 -0.005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39809 -3.33333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0855E-6 L -0.43716 1.10855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0751E-6 L -0.4802 -0.00485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2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5.20231E-7 L -0.48038 -0.0046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2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6.93642E-7 L -0.45677 -0.0025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0.00463 L -0.54914 -0.0208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-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19653E-6 L -0.48038 -0.0106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53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49774 0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6 0.00023 L -0.7125 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18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-0.19687 0.3995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7 0.39954 L -0.19687 0.036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7 0.03657 L -0.19687 -0.4145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87 -0.41458 L 1.06788 -0.4097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29" y="2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16 -3.33333E-6 L 0.64167 -3.33333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2 -0.00486 L 0.46789 0.0027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396" y="3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38 -0.00463 L 0.46459 0.0032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40" y="3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677 -0.00255 L 0.47101 0.0048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89" y="37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13 -0.02083 L 0.4691 0.00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127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32 -0.01065 L 0.46459 -0.000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37" y="48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8 0 L 0.47101 0.0076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0" y="37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25 0.00046 L 0.25104 0.0004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55121 0.0143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39809 -3.33333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0855E-6 L -0.43716 1.10855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16 -3.33333E-6 L 0.64167 -3.33333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1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32038E-7 L 0.79931 -0.006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5" y="-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43716 -3.33333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16 -3.33333E-6 L 0.64166 -3.33333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1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74826 -0.0013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Graphic spid="28" grpId="1">
        <p:bldAsOne/>
      </p:bldGraphic>
      <p:bldGraphic spid="28" grpId="2">
        <p:bldAsOne/>
      </p:bldGraphic>
      <p:bldP spid="31" grpId="0"/>
      <p:bldP spid="31" grpId="1"/>
      <p:bldP spid="31" grpId="2"/>
      <p:bldP spid="31" grpId="3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8" grpId="0"/>
      <p:bldP spid="38" grpId="1"/>
      <p:bldP spid="38" grpId="2"/>
      <p:bldP spid="38" grpId="3"/>
      <p:bldP spid="39" grpId="0"/>
      <p:bldP spid="39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20969</TotalTime>
  <Words>3373</Words>
  <Application>Microsoft Office PowerPoint</Application>
  <PresentationFormat>Presentación en pantalla (4:3)</PresentationFormat>
  <Paragraphs>684</Paragraphs>
  <Slides>33</Slides>
  <Notes>10</Notes>
  <HiddenSlides>1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5" baseType="lpstr">
      <vt:lpstr>Arial</vt:lpstr>
      <vt:lpstr>Arial Black</vt:lpstr>
      <vt:lpstr>Arial Rounded MT Bold</vt:lpstr>
      <vt:lpstr>Calibri</vt:lpstr>
      <vt:lpstr>Century Gothic</vt:lpstr>
      <vt:lpstr>dionisia</vt:lpstr>
      <vt:lpstr>Forte</vt:lpstr>
      <vt:lpstr>Lucida Console</vt:lpstr>
      <vt:lpstr>Roboto</vt:lpstr>
      <vt:lpstr>Trebuchet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Nota.- Al 2024 se calcula  que las emisiones totales de Gases de Efecto Invernadero,              rebasan los 40,000 millones de toneladas métricas a la atmósfera por año.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servicios publicos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Parques12</dc:creator>
  <cp:lastModifiedBy>Edmundo Urrutia</cp:lastModifiedBy>
  <cp:revision>800</cp:revision>
  <dcterms:created xsi:type="dcterms:W3CDTF">2018-01-03T19:53:40Z</dcterms:created>
  <dcterms:modified xsi:type="dcterms:W3CDTF">2024-02-29T04:41:58Z</dcterms:modified>
</cp:coreProperties>
</file>